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8" r:id="rId3"/>
    <p:sldId id="289" r:id="rId4"/>
    <p:sldId id="268" r:id="rId5"/>
    <p:sldId id="261" r:id="rId6"/>
    <p:sldId id="263" r:id="rId7"/>
    <p:sldId id="259" r:id="rId8"/>
    <p:sldId id="272" r:id="rId9"/>
    <p:sldId id="273" r:id="rId10"/>
    <p:sldId id="274" r:id="rId11"/>
    <p:sldId id="275" r:id="rId12"/>
    <p:sldId id="276" r:id="rId13"/>
    <p:sldId id="277" r:id="rId14"/>
    <p:sldId id="278" r:id="rId15"/>
    <p:sldId id="291" r:id="rId16"/>
    <p:sldId id="279" r:id="rId17"/>
    <p:sldId id="280" r:id="rId18"/>
    <p:sldId id="290" r:id="rId19"/>
    <p:sldId id="281" r:id="rId20"/>
    <p:sldId id="282" r:id="rId21"/>
    <p:sldId id="283" r:id="rId22"/>
    <p:sldId id="284" r:id="rId23"/>
    <p:sldId id="285" r:id="rId24"/>
    <p:sldId id="286" r:id="rId25"/>
    <p:sldId id="287"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5105" autoAdjust="0"/>
  </p:normalViewPr>
  <p:slideViewPr>
    <p:cSldViewPr snapToGrid="0">
      <p:cViewPr varScale="1">
        <p:scale>
          <a:sx n="36" d="100"/>
          <a:sy n="36" d="100"/>
        </p:scale>
        <p:origin x="17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1A421-3B7E-4FDB-A65E-9C1858E52DC0}" type="datetimeFigureOut">
              <a:rPr lang="fr-FR" smtClean="0"/>
              <a:t>23/11/2016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9D153-639F-4C0D-A9D7-9564C5B725B3}" type="slidenum">
              <a:rPr lang="fr-FR" smtClean="0"/>
              <a:t>‹N°›</a:t>
            </a:fld>
            <a:endParaRPr lang="fr-FR"/>
          </a:p>
        </p:txBody>
      </p:sp>
    </p:spTree>
    <p:extLst>
      <p:ext uri="{BB962C8B-B14F-4D97-AF65-F5344CB8AC3E}">
        <p14:creationId xmlns:p14="http://schemas.microsoft.com/office/powerpoint/2010/main" val="21907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29D153-639F-4C0D-A9D7-9564C5B725B3}" type="slidenum">
              <a:rPr lang="fr-FR" smtClean="0"/>
              <a:t>1</a:t>
            </a:fld>
            <a:endParaRPr lang="fr-FR"/>
          </a:p>
        </p:txBody>
      </p:sp>
    </p:spTree>
    <p:extLst>
      <p:ext uri="{BB962C8B-B14F-4D97-AF65-F5344CB8AC3E}">
        <p14:creationId xmlns:p14="http://schemas.microsoft.com/office/powerpoint/2010/main" val="14786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BC0E29-8DE2-41D2-86F7-B51773AE7681}" type="slidenum">
              <a:rPr lang="fr-FR" altLang="fr-FR"/>
              <a:pPr>
                <a:spcBef>
                  <a:spcPct val="0"/>
                </a:spcBef>
              </a:pPr>
              <a:t>10</a:t>
            </a:fld>
            <a:endParaRPr lang="fr-FR" altLang="fr-F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20713" y="4211638"/>
            <a:ext cx="5688012" cy="4321175"/>
          </a:xfrm>
          <a:noFill/>
        </p:spPr>
        <p:txBody>
          <a:bodyPr/>
          <a:lstStyle/>
          <a:p>
            <a:pPr eaLnBrk="1" hangingPunct="1">
              <a:lnSpc>
                <a:spcPct val="90000"/>
              </a:lnSpc>
            </a:pPr>
            <a:r>
              <a:rPr lang="fr-FR" altLang="fr-FR" b="1" dirty="0">
                <a:solidFill>
                  <a:schemeClr val="accent5"/>
                </a:solidFill>
                <a:latin typeface="Arial" panose="020B0604020202020204" pitchFamily="34" charset="0"/>
              </a:rPr>
              <a:t>L’environnement</a:t>
            </a:r>
            <a:r>
              <a:rPr lang="fr-FR" altLang="fr-FR" dirty="0">
                <a:solidFill>
                  <a:schemeClr val="accent5"/>
                </a:solidFill>
                <a:latin typeface="Arial" panose="020B0604020202020204" pitchFamily="34" charset="0"/>
              </a:rPr>
              <a:t> dans lequel nous nous trouvons nous bombarde constamment de </a:t>
            </a:r>
            <a:r>
              <a:rPr lang="fr-FR" altLang="fr-FR" b="1" dirty="0">
                <a:solidFill>
                  <a:schemeClr val="accent5"/>
                </a:solidFill>
                <a:latin typeface="Arial" panose="020B0604020202020204" pitchFamily="34" charset="0"/>
              </a:rPr>
              <a:t>stimulations</a:t>
            </a:r>
            <a:r>
              <a:rPr lang="fr-FR" altLang="fr-FR" dirty="0">
                <a:solidFill>
                  <a:schemeClr val="accent5"/>
                </a:solidFill>
                <a:latin typeface="Arial" panose="020B0604020202020204" pitchFamily="34" charset="0"/>
              </a:rPr>
              <a:t> </a:t>
            </a:r>
            <a:r>
              <a:rPr lang="fr-FR" altLang="fr-FR" b="1" dirty="0">
                <a:solidFill>
                  <a:schemeClr val="accent5"/>
                </a:solidFill>
                <a:latin typeface="Arial" panose="020B0604020202020204" pitchFamily="34" charset="0"/>
              </a:rPr>
              <a:t>sensorielles</a:t>
            </a:r>
            <a:r>
              <a:rPr lang="fr-FR" altLang="fr-FR" dirty="0">
                <a:solidFill>
                  <a:schemeClr val="accent5"/>
                </a:solidFill>
                <a:latin typeface="Arial" panose="020B0604020202020204" pitchFamily="34" charset="0"/>
              </a:rPr>
              <a:t>, que nous percevons grâce à nos récepteurs sensoriels visuels, auditifs, olfactifs, gustatifs, kinesthésiques ou tactiles. </a:t>
            </a:r>
          </a:p>
          <a:p>
            <a:pPr eaLnBrk="1" hangingPunct="1">
              <a:lnSpc>
                <a:spcPct val="90000"/>
              </a:lnSpc>
            </a:pPr>
            <a:r>
              <a:rPr lang="fr-FR" altLang="fr-FR" dirty="0">
                <a:solidFill>
                  <a:schemeClr val="accent5"/>
                </a:solidFill>
                <a:latin typeface="Arial" panose="020B0604020202020204" pitchFamily="34" charset="0"/>
              </a:rPr>
              <a:t>Lorsqu’on travaille sur les récepteurs sensoriels avec les élèves, on constate qu’ils ont beaucoup de difficulté à indiquer quelles sont les « entrées » permettant d’alimenter leur cerveau en informations. La conscientisation de ce premier travail de prise d’informations dans l’environnement est souvent une révélation pour eux.</a:t>
            </a:r>
          </a:p>
          <a:p>
            <a:pPr eaLnBrk="1" hangingPunct="1">
              <a:lnSpc>
                <a:spcPct val="90000"/>
              </a:lnSpc>
            </a:pPr>
            <a:endParaRPr lang="fr-FR" altLang="fr-FR" dirty="0">
              <a:latin typeface="Arial" panose="020B0604020202020204" pitchFamily="34" charset="0"/>
            </a:endParaRPr>
          </a:p>
          <a:p>
            <a:pPr marL="0" marR="0" indent="0" algn="l" defTabSz="914400" rtl="0" eaLnBrk="1" fontAlgn="auto" latinLnBrk="0" hangingPunct="1">
              <a:lnSpc>
                <a:spcPct val="90000"/>
              </a:lnSpc>
              <a:spcBef>
                <a:spcPts val="0"/>
              </a:spcBef>
              <a:spcAft>
                <a:spcPts val="0"/>
              </a:spcAft>
              <a:buClrTx/>
              <a:buSzTx/>
              <a:buFontTx/>
              <a:buNone/>
              <a:tabLst/>
              <a:defRPr/>
            </a:pPr>
            <a:r>
              <a:rPr lang="fr-FR" altLang="fr-FR" i="1" dirty="0">
                <a:latin typeface="Arial" panose="020B0604020202020204" pitchFamily="34" charset="0"/>
              </a:rPr>
              <a:t>	</a:t>
            </a:r>
            <a:r>
              <a:rPr lang="fr-FR" altLang="fr-FR" b="0" dirty="0">
                <a:latin typeface="Arial" panose="020B0604020202020204" pitchFamily="34" charset="0"/>
              </a:rPr>
              <a:t>JE SAUTE</a:t>
            </a:r>
          </a:p>
          <a:p>
            <a:pPr eaLnBrk="1" hangingPunct="1">
              <a:lnSpc>
                <a:spcPct val="90000"/>
              </a:lnSpc>
            </a:pPr>
            <a:r>
              <a:rPr lang="fr-FR" altLang="fr-FR" i="1" dirty="0">
                <a:latin typeface="Arial" panose="020B0604020202020204" pitchFamily="34" charset="0"/>
              </a:rPr>
              <a:t>	Ces stimulations sensorielles provenant de l’environnement entrent dans le système cognitif par le </a:t>
            </a:r>
            <a:r>
              <a:rPr lang="fr-FR" altLang="fr-FR" b="1" i="1" dirty="0">
                <a:latin typeface="Arial" panose="020B0604020202020204" pitchFamily="34" charset="0"/>
              </a:rPr>
              <a:t>registre perceptif</a:t>
            </a:r>
            <a:r>
              <a:rPr lang="fr-FR" altLang="fr-FR" i="1" dirty="0">
                <a:latin typeface="Arial" panose="020B0604020202020204" pitchFamily="34" charset="0"/>
              </a:rPr>
              <a:t> (input). Le </a:t>
            </a:r>
            <a:r>
              <a:rPr lang="fr-FR" altLang="fr-FR" b="1" i="1" dirty="0">
                <a:latin typeface="Arial" panose="020B0604020202020204" pitchFamily="34" charset="0"/>
              </a:rPr>
              <a:t>processus 	de perception</a:t>
            </a:r>
            <a:r>
              <a:rPr lang="fr-FR" altLang="fr-FR" i="1" dirty="0">
                <a:latin typeface="Arial" panose="020B0604020202020204" pitchFamily="34" charset="0"/>
              </a:rPr>
              <a:t> consiste à organiser toutes les données sensorielles provenant de l’extérieur et à leur donner une signification. Il s’agit donc 	de construire une </a:t>
            </a:r>
            <a:r>
              <a:rPr lang="fr-FR" altLang="fr-FR" b="1" i="1" dirty="0">
                <a:latin typeface="Arial" panose="020B0604020202020204" pitchFamily="34" charset="0"/>
              </a:rPr>
              <a:t>représentation mentale organisée </a:t>
            </a:r>
            <a:r>
              <a:rPr lang="fr-FR" altLang="fr-FR" i="1" dirty="0">
                <a:latin typeface="Arial" panose="020B0604020202020204" pitchFamily="34" charset="0"/>
              </a:rPr>
              <a:t>de ces informations.</a:t>
            </a:r>
          </a:p>
          <a:p>
            <a:pPr eaLnBrk="1" hangingPunct="1">
              <a:lnSpc>
                <a:spcPct val="90000"/>
              </a:lnSpc>
            </a:pPr>
            <a:endParaRPr lang="fr-FR" altLang="fr-FR" i="1" dirty="0">
              <a:latin typeface="Arial" panose="020B0604020202020204" pitchFamily="34" charset="0"/>
            </a:endParaRPr>
          </a:p>
          <a:p>
            <a:pPr eaLnBrk="1" hangingPunct="1">
              <a:lnSpc>
                <a:spcPct val="90000"/>
              </a:lnSpc>
            </a:pPr>
            <a:r>
              <a:rPr lang="fr-FR" altLang="fr-FR" dirty="0">
                <a:latin typeface="Arial" panose="020B0604020202020204" pitchFamily="34" charset="0"/>
              </a:rPr>
              <a:t>Les informations sensorielles sont principalement, dans le contexte scolaire, de nature visuelle et auditive. </a:t>
            </a:r>
          </a:p>
          <a:p>
            <a:pPr eaLnBrk="1" hangingPunct="1">
              <a:lnSpc>
                <a:spcPct val="90000"/>
              </a:lnSpc>
            </a:pPr>
            <a:r>
              <a:rPr lang="fr-FR" altLang="fr-FR" b="1" dirty="0">
                <a:latin typeface="Arial" panose="020B0604020202020204" pitchFamily="34" charset="0"/>
              </a:rPr>
              <a:t>Cette phase de prise d’information permet au sujet d’analyser la tâche à réaliser, d’identifier et de sélectionner les informations importantes. Elle est donc capitale pour la suite des opérations mentales</a:t>
            </a:r>
            <a:r>
              <a:rPr lang="fr-FR" altLang="fr-FR" dirty="0">
                <a:latin typeface="Arial" panose="020B0604020202020204" pitchFamily="34" charset="0"/>
              </a:rPr>
              <a:t>. </a:t>
            </a:r>
          </a:p>
          <a:p>
            <a:pPr eaLnBrk="1" hangingPunct="1">
              <a:lnSpc>
                <a:spcPct val="90000"/>
              </a:lnSpc>
            </a:pPr>
            <a:endParaRPr lang="fr-FR" altLang="fr-FR" dirty="0">
              <a:latin typeface="Arial" panose="020B0604020202020204" pitchFamily="34" charset="0"/>
            </a:endParaRPr>
          </a:p>
          <a:p>
            <a:pPr eaLnBrk="1" hangingPunct="1">
              <a:lnSpc>
                <a:spcPct val="90000"/>
              </a:lnSpc>
            </a:pPr>
            <a:r>
              <a:rPr lang="fr-FR" altLang="fr-FR" dirty="0">
                <a:latin typeface="Arial" panose="020B0604020202020204" pitchFamily="34" charset="0"/>
              </a:rPr>
              <a:t>À ce stade, l’élève en réussite se pose quelques questions importantes avant de réaliser effectivement la tâche: Que me demande-t-on exactement ? Quelle est la nature du problème à résoudre ? Ai-je déjà rencontré des problèmes semblables ? Comment les ai-je résolus ? Quelles sont les méthodes à disposition pour résoudre ce problème ? Quelles sont les données pertinentes à retenir ? La qualité de travail du registre perceptif dépend de </a:t>
            </a:r>
            <a:r>
              <a:rPr lang="fr-FR" altLang="fr-FR" b="1" dirty="0">
                <a:latin typeface="Arial" panose="020B0604020202020204" pitchFamily="34" charset="0"/>
              </a:rPr>
              <a:t>l’attention</a:t>
            </a:r>
            <a:r>
              <a:rPr lang="fr-FR" altLang="fr-FR" dirty="0">
                <a:latin typeface="Arial" panose="020B0604020202020204" pitchFamily="34" charset="0"/>
              </a:rPr>
              <a:t> et de la </a:t>
            </a:r>
            <a:r>
              <a:rPr lang="fr-FR" altLang="fr-FR" b="1" dirty="0">
                <a:latin typeface="Arial" panose="020B0604020202020204" pitchFamily="34" charset="0"/>
              </a:rPr>
              <a:t>motivation</a:t>
            </a:r>
            <a:r>
              <a:rPr lang="fr-FR" altLang="fr-FR" dirty="0">
                <a:latin typeface="Arial" panose="020B0604020202020204" pitchFamily="34" charset="0"/>
              </a:rPr>
              <a:t> du sujet.</a:t>
            </a:r>
          </a:p>
        </p:txBody>
      </p:sp>
    </p:spTree>
    <p:extLst>
      <p:ext uri="{BB962C8B-B14F-4D97-AF65-F5344CB8AC3E}">
        <p14:creationId xmlns:p14="http://schemas.microsoft.com/office/powerpoint/2010/main" val="160177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1E5ED6-42E8-43FB-81D2-D164E3281139}" type="slidenum">
              <a:rPr lang="fr-FR" altLang="fr-FR"/>
              <a:pPr>
                <a:spcBef>
                  <a:spcPct val="0"/>
                </a:spcBef>
              </a:pPr>
              <a:t>11</a:t>
            </a:fld>
            <a:endParaRPr lang="fr-FR" altLang="fr-F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lvl="1" eaLnBrk="1" hangingPunct="1"/>
            <a:r>
              <a:rPr lang="fr-FR" altLang="fr-FR" i="1" dirty="0">
                <a:latin typeface="Arial" panose="020B0604020202020204" pitchFamily="34" charset="0"/>
              </a:rPr>
              <a:t>JE SAUTE</a:t>
            </a:r>
          </a:p>
          <a:p>
            <a:pPr lvl="1" eaLnBrk="1" hangingPunct="1"/>
            <a:endParaRPr lang="fr-FR" altLang="fr-FR" i="1" dirty="0">
              <a:latin typeface="Arial" panose="020B0604020202020204" pitchFamily="34" charset="0"/>
            </a:endParaRPr>
          </a:p>
          <a:p>
            <a:pPr lvl="1" eaLnBrk="1" hangingPunct="1"/>
            <a:r>
              <a:rPr lang="fr-FR" altLang="fr-FR" i="1" dirty="0">
                <a:latin typeface="Arial" panose="020B0604020202020204" pitchFamily="34" charset="0"/>
              </a:rPr>
              <a:t>Les difficultés liées au registre perceptif peuvent être multiples.</a:t>
            </a:r>
          </a:p>
          <a:p>
            <a:pPr lvl="1" eaLnBrk="1" hangingPunct="1"/>
            <a:r>
              <a:rPr lang="fr-FR" altLang="fr-FR" i="1" dirty="0">
                <a:latin typeface="Arial" panose="020B0604020202020204" pitchFamily="34" charset="0"/>
              </a:rPr>
              <a:t>Par exemple, les processus attentionnels peuvent engendrer des difficultés importantes lors de la prise d’information : l’élève peut être distrait et ne pas percevoir certaines informations. </a:t>
            </a:r>
          </a:p>
          <a:p>
            <a:pPr lvl="1" eaLnBrk="1" hangingPunct="1"/>
            <a:r>
              <a:rPr lang="fr-FR" altLang="fr-FR" i="1" dirty="0">
                <a:latin typeface="Arial" panose="020B0604020202020204" pitchFamily="34" charset="0"/>
              </a:rPr>
              <a:t>L’élève peut également s’arrêter sur des détails du texte ou sur une illustration peu significative.</a:t>
            </a:r>
          </a:p>
          <a:p>
            <a:pPr lvl="1" eaLnBrk="1" hangingPunct="1"/>
            <a:r>
              <a:rPr lang="fr-FR" altLang="fr-FR" i="1" dirty="0">
                <a:latin typeface="Arial" panose="020B0604020202020204" pitchFamily="34" charset="0"/>
              </a:rPr>
              <a:t>Il peut aussi travailler de manière impulsive, sans planifier son travail.</a:t>
            </a:r>
          </a:p>
          <a:p>
            <a:pPr lvl="1" eaLnBrk="1" hangingPunct="1"/>
            <a:r>
              <a:rPr lang="fr-FR" altLang="fr-FR" i="1" dirty="0">
                <a:latin typeface="Arial" panose="020B0604020202020204" pitchFamily="34" charset="0"/>
              </a:rPr>
              <a:t>Il peut être parasité par sa pensée privée qui perturbe une prise d’information. </a:t>
            </a:r>
          </a:p>
          <a:p>
            <a:pPr lvl="1" eaLnBrk="1" hangingPunct="1"/>
            <a:r>
              <a:rPr lang="fr-FR" altLang="fr-FR" i="1" dirty="0">
                <a:latin typeface="Arial" panose="020B0604020202020204" pitchFamily="34" charset="0"/>
              </a:rPr>
              <a:t>Enfin les récepteurs sensoriels peuvent capter correctement l’information mais l’élève ne les transforme pas en percepts signifiants. </a:t>
            </a:r>
          </a:p>
          <a:p>
            <a:pPr lvl="1" eaLnBrk="1" hangingPunct="1"/>
            <a:r>
              <a:rPr lang="fr-FR" altLang="fr-FR" i="1" dirty="0">
                <a:latin typeface="Arial" panose="020B0604020202020204" pitchFamily="34" charset="0"/>
              </a:rPr>
              <a:t>Cette 1ère  phase est donc déterminante dans la réussite globale de l’activité.</a:t>
            </a:r>
          </a:p>
        </p:txBody>
      </p:sp>
    </p:spTree>
    <p:extLst>
      <p:ext uri="{BB962C8B-B14F-4D97-AF65-F5344CB8AC3E}">
        <p14:creationId xmlns:p14="http://schemas.microsoft.com/office/powerpoint/2010/main" val="249064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3EF24D-2B00-4368-A3F7-BA92896ED142}" type="slidenum">
              <a:rPr lang="fr-FR" altLang="fr-FR"/>
              <a:pPr>
                <a:spcBef>
                  <a:spcPct val="0"/>
                </a:spcBef>
              </a:pPr>
              <a:t>12</a:t>
            </a:fld>
            <a:endParaRPr lang="fr-FR" altLang="fr-F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260350" y="4211638"/>
            <a:ext cx="6337300" cy="4752975"/>
          </a:xfrm>
          <a:noFill/>
        </p:spPr>
        <p:txBody>
          <a:bodyPr/>
          <a:lstStyle/>
          <a:p>
            <a:pPr eaLnBrk="1" hangingPunct="1">
              <a:lnSpc>
                <a:spcPct val="80000"/>
              </a:lnSpc>
            </a:pPr>
            <a:r>
              <a:rPr lang="fr-FR" altLang="fr-FR" sz="900" b="1" dirty="0">
                <a:latin typeface="Arial" panose="020B0604020202020204" pitchFamily="34" charset="0"/>
              </a:rPr>
              <a:t>Les informations qui sont stockées provisoirement dans le registre perceptif vont être maintenues actives durant leur traitement. </a:t>
            </a:r>
            <a:r>
              <a:rPr lang="fr-FR" altLang="fr-FR" sz="900" dirty="0">
                <a:latin typeface="Arial" panose="020B0604020202020204" pitchFamily="34" charset="0"/>
              </a:rPr>
              <a:t>On parle alors de </a:t>
            </a:r>
            <a:r>
              <a:rPr lang="fr-FR" altLang="fr-FR" sz="900" b="1" dirty="0">
                <a:latin typeface="Arial" panose="020B0604020202020204" pitchFamily="34" charset="0"/>
              </a:rPr>
              <a:t>mémoire de travail </a:t>
            </a:r>
            <a:r>
              <a:rPr lang="fr-FR" altLang="fr-FR" sz="900" dirty="0">
                <a:latin typeface="Arial" panose="020B0604020202020204" pitchFamily="34" charset="0"/>
              </a:rPr>
              <a:t>(MDT) : c’est une mémoire à court-terme qui permet de maintenir actives les informations à traiter. </a:t>
            </a:r>
          </a:p>
          <a:p>
            <a:pPr eaLnBrk="1" hangingPunct="1">
              <a:lnSpc>
                <a:spcPct val="80000"/>
              </a:lnSpc>
            </a:pPr>
            <a:endParaRPr lang="fr-FR" altLang="fr-FR" sz="900" dirty="0">
              <a:latin typeface="Arial" panose="020B0604020202020204" pitchFamily="34" charset="0"/>
            </a:endParaRPr>
          </a:p>
          <a:p>
            <a:pPr marL="0" marR="0" indent="0" algn="l" defTabSz="914400" rtl="0" eaLnBrk="1" fontAlgn="auto" latinLnBrk="0" hangingPunct="1">
              <a:lnSpc>
                <a:spcPct val="80000"/>
              </a:lnSpc>
              <a:spcBef>
                <a:spcPts val="0"/>
              </a:spcBef>
              <a:spcAft>
                <a:spcPts val="0"/>
              </a:spcAft>
              <a:buClrTx/>
              <a:buSzTx/>
              <a:buFontTx/>
              <a:buNone/>
              <a:tabLst/>
              <a:defRPr/>
            </a:pPr>
            <a:r>
              <a:rPr lang="fr-FR" altLang="fr-FR" sz="900" b="0" i="1" dirty="0">
                <a:latin typeface="Arial" panose="020B0604020202020204" pitchFamily="34" charset="0"/>
              </a:rPr>
              <a:t>	JE SAUTE</a:t>
            </a:r>
          </a:p>
          <a:p>
            <a:pPr eaLnBrk="1" hangingPunct="1">
              <a:lnSpc>
                <a:spcPct val="80000"/>
              </a:lnSpc>
            </a:pPr>
            <a:r>
              <a:rPr lang="fr-FR" altLang="fr-FR" sz="900" i="1" dirty="0">
                <a:latin typeface="Arial" panose="020B0604020202020204" pitchFamily="34" charset="0"/>
              </a:rPr>
              <a:t>	Selon le modèle théorique le plus répandu dans la littérature scientifique internationale, la mémoire de travail comprend trois modules : 	</a:t>
            </a:r>
            <a:r>
              <a:rPr lang="fr-FR" altLang="fr-FR" sz="900" b="1" i="1" dirty="0">
                <a:latin typeface="Arial" panose="020B0604020202020204" pitchFamily="34" charset="0"/>
              </a:rPr>
              <a:t>l’Administrateur Central, la Boucle phonologique et le Calepin </a:t>
            </a:r>
            <a:r>
              <a:rPr lang="fr-FR" altLang="fr-FR" sz="900" b="1" i="1" dirty="0" err="1">
                <a:latin typeface="Arial" panose="020B0604020202020204" pitchFamily="34" charset="0"/>
              </a:rPr>
              <a:t>Visuo</a:t>
            </a:r>
            <a:r>
              <a:rPr lang="fr-FR" altLang="fr-FR" sz="900" b="1" i="1" dirty="0">
                <a:latin typeface="Arial" panose="020B0604020202020204" pitchFamily="34" charset="0"/>
              </a:rPr>
              <a:t>-Spatial.</a:t>
            </a:r>
            <a:endParaRPr lang="fr-FR" altLang="fr-FR" sz="900" i="1" dirty="0">
              <a:latin typeface="Arial" panose="020B0604020202020204" pitchFamily="34" charset="0"/>
            </a:endParaRPr>
          </a:p>
          <a:p>
            <a:pPr lvl="2" eaLnBrk="1" hangingPunct="1">
              <a:lnSpc>
                <a:spcPct val="80000"/>
              </a:lnSpc>
            </a:pPr>
            <a:r>
              <a:rPr lang="fr-FR" altLang="fr-FR" sz="900" i="1" dirty="0">
                <a:latin typeface="Arial" panose="020B0604020202020204" pitchFamily="34" charset="0"/>
              </a:rPr>
              <a:t>L’Administrateur Central supervise et coordonne l’activité de deux systèmes auxiliaires qui ont pour fonction le stockage temporaire de l’information.</a:t>
            </a:r>
          </a:p>
          <a:p>
            <a:pPr lvl="2" eaLnBrk="1" hangingPunct="1">
              <a:lnSpc>
                <a:spcPct val="80000"/>
              </a:lnSpc>
            </a:pPr>
            <a:r>
              <a:rPr lang="fr-FR" altLang="fr-FR" sz="900" i="1" dirty="0">
                <a:latin typeface="Arial" panose="020B0604020202020204" pitchFamily="34" charset="0"/>
              </a:rPr>
              <a:t>La </a:t>
            </a:r>
            <a:r>
              <a:rPr lang="fr-FR" altLang="fr-FR" sz="900" b="1" i="1" dirty="0">
                <a:latin typeface="Arial" panose="020B0604020202020204" pitchFamily="34" charset="0"/>
              </a:rPr>
              <a:t>boucle phonologique </a:t>
            </a:r>
            <a:r>
              <a:rPr lang="fr-FR" altLang="fr-FR" sz="900" i="1" dirty="0">
                <a:latin typeface="Arial" panose="020B0604020202020204" pitchFamily="34" charset="0"/>
              </a:rPr>
              <a:t>ou mémoire à court-terme verbale (MCT Verbale) traite les informations verbales ou qui peuvent être verbalisées. L’information donnée verbalement ne peut être stockée que pendant une durée d’environ 2-3 secondes à une minute selon les chercheurs. Au-delà de ce temps, l’information est perdue. Pour éviter cela, on va réactualiser l’information en utilisant une stratégie d’</a:t>
            </a:r>
            <a:r>
              <a:rPr lang="fr-FR" altLang="fr-FR" sz="900" i="1" dirty="0" err="1">
                <a:latin typeface="Arial" panose="020B0604020202020204" pitchFamily="34" charset="0"/>
              </a:rPr>
              <a:t>auto-répétition</a:t>
            </a:r>
            <a:r>
              <a:rPr lang="fr-FR" altLang="fr-FR" sz="900" i="1" dirty="0">
                <a:latin typeface="Arial" panose="020B0604020202020204" pitchFamily="34" charset="0"/>
              </a:rPr>
              <a:t> qui consiste à répéter dans sa tête les informations, ou traduire l’information en mots s’il s’agit de données visuelles.</a:t>
            </a:r>
          </a:p>
          <a:p>
            <a:pPr lvl="2" eaLnBrk="1" hangingPunct="1">
              <a:lnSpc>
                <a:spcPct val="80000"/>
              </a:lnSpc>
            </a:pPr>
            <a:r>
              <a:rPr lang="fr-FR" altLang="fr-FR" sz="900" i="1" dirty="0">
                <a:latin typeface="Arial" panose="020B0604020202020204" pitchFamily="34" charset="0"/>
              </a:rPr>
              <a:t>Le </a:t>
            </a:r>
            <a:r>
              <a:rPr lang="fr-FR" altLang="fr-FR" sz="900" b="1" i="1" dirty="0">
                <a:latin typeface="Arial" panose="020B0604020202020204" pitchFamily="34" charset="0"/>
              </a:rPr>
              <a:t>Calepin </a:t>
            </a:r>
            <a:r>
              <a:rPr lang="fr-FR" altLang="fr-FR" sz="900" b="1" i="1" dirty="0" err="1">
                <a:latin typeface="Arial" panose="020B0604020202020204" pitchFamily="34" charset="0"/>
              </a:rPr>
              <a:t>Visuo</a:t>
            </a:r>
            <a:r>
              <a:rPr lang="fr-FR" altLang="fr-FR" sz="900" b="1" i="1" dirty="0">
                <a:latin typeface="Arial" panose="020B0604020202020204" pitchFamily="34" charset="0"/>
              </a:rPr>
              <a:t>-Spatial </a:t>
            </a:r>
            <a:r>
              <a:rPr lang="fr-FR" altLang="fr-FR" sz="900" i="1" dirty="0">
                <a:latin typeface="Arial" panose="020B0604020202020204" pitchFamily="34" charset="0"/>
              </a:rPr>
              <a:t>ou Mémoire à Court-Terme </a:t>
            </a:r>
            <a:r>
              <a:rPr lang="fr-FR" altLang="fr-FR" sz="900" i="1" dirty="0" err="1">
                <a:latin typeface="Arial" panose="020B0604020202020204" pitchFamily="34" charset="0"/>
              </a:rPr>
              <a:t>Visuo</a:t>
            </a:r>
            <a:r>
              <a:rPr lang="fr-FR" altLang="fr-FR" sz="900" i="1" dirty="0">
                <a:latin typeface="Arial" panose="020B0604020202020204" pitchFamily="34" charset="0"/>
              </a:rPr>
              <a:t>-Spatiale (MCT </a:t>
            </a:r>
            <a:r>
              <a:rPr lang="fr-FR" altLang="fr-FR" sz="900" i="1" dirty="0" err="1">
                <a:latin typeface="Arial" panose="020B0604020202020204" pitchFamily="34" charset="0"/>
              </a:rPr>
              <a:t>Visuo</a:t>
            </a:r>
            <a:r>
              <a:rPr lang="fr-FR" altLang="fr-FR" sz="900" i="1" dirty="0">
                <a:latin typeface="Arial" panose="020B0604020202020204" pitchFamily="34" charset="0"/>
              </a:rPr>
              <a:t>-spatiale) traite les informations présentées visuellement et spatialement, sous la forme d’images mentales.</a:t>
            </a:r>
          </a:p>
          <a:p>
            <a:pPr lvl="2" eaLnBrk="1" hangingPunct="1">
              <a:lnSpc>
                <a:spcPct val="80000"/>
              </a:lnSpc>
            </a:pPr>
            <a:r>
              <a:rPr lang="fr-FR" altLang="fr-FR" sz="900" i="1" dirty="0">
                <a:latin typeface="Arial" panose="020B0604020202020204" pitchFamily="34" charset="0"/>
              </a:rPr>
              <a:t>La mémoire de travail est liée à la mémoire à long terme. En effet, les informations qui arrivent à la mémoire de travail pour être traitées sont mises en lien avec des informations déjà existantes en mémoire à long-terme. </a:t>
            </a:r>
          </a:p>
          <a:p>
            <a:pPr lvl="2" eaLnBrk="1" hangingPunct="1">
              <a:lnSpc>
                <a:spcPct val="80000"/>
              </a:lnSpc>
            </a:pPr>
            <a:r>
              <a:rPr lang="fr-FR" altLang="fr-FR" sz="900" i="1" dirty="0">
                <a:latin typeface="Arial" panose="020B0604020202020204" pitchFamily="34" charset="0"/>
              </a:rPr>
              <a:t>Les mémoires à court-terme n’ont pas des capacités illimitées de stockage des informations. La capacité de stockage des mémoires à court-terme va s’accroître progressivement au cours de l’enfance pour atteindre son maximum vers le milieu de l’adolescence. On dit habituellement qu’un adulte peut retenir environ 7 ± 2 unités d’informations en mémoire à court-terme verbale. Cela signifie donc que dans la population générale, la moyenne varie entre 5 et 9 unités d’informations.</a:t>
            </a:r>
          </a:p>
          <a:p>
            <a:pPr lvl="2" eaLnBrk="1" hangingPunct="1">
              <a:lnSpc>
                <a:spcPct val="80000"/>
              </a:lnSpc>
            </a:pPr>
            <a:r>
              <a:rPr lang="fr-FR" altLang="fr-FR" sz="900" i="1" dirty="0">
                <a:latin typeface="Arial" panose="020B0604020202020204" pitchFamily="34" charset="0"/>
              </a:rPr>
              <a:t>Cependant, la MCT verbale peut retenir beaucoup plus d’informations que cela : stratégie de regroupement  qui permet d’augmenter la capacité de la mémoire de travail (mémoriser 16 mots : chat, montre, livre, chaise, bonnet, fille, montagne, bouclier, téléphone, cage, piano, soleil, marteau, bague, chanson, table. Si le chat est assis sur la chaise dans une cage à côté du bonnet, une unité pour 4 mots </a:t>
            </a:r>
            <a:r>
              <a:rPr lang="fr-FR" altLang="fr-FR" sz="900" i="1" dirty="0">
                <a:latin typeface="Arial" panose="020B0604020202020204" pitchFamily="34" charset="0"/>
                <a:cs typeface="Arial" panose="020B0604020202020204" pitchFamily="34" charset="0"/>
              </a:rPr>
              <a:t>→</a:t>
            </a:r>
            <a:r>
              <a:rPr lang="fr-FR" altLang="fr-FR" sz="900" b="1" i="1" dirty="0" err="1">
                <a:latin typeface="Arial" panose="020B0604020202020204" pitchFamily="34" charset="0"/>
              </a:rPr>
              <a:t>chunk</a:t>
            </a:r>
            <a:r>
              <a:rPr lang="fr-FR" altLang="fr-FR" sz="900" i="1" dirty="0">
                <a:latin typeface="Arial" panose="020B0604020202020204" pitchFamily="34" charset="0"/>
              </a:rPr>
              <a:t>=groupe d’éléments).</a:t>
            </a:r>
            <a:endParaRPr lang="fr-FR" altLang="fr-FR" sz="900" b="1" i="1" dirty="0">
              <a:latin typeface="Arial" panose="020B0604020202020204" pitchFamily="34" charset="0"/>
            </a:endParaRPr>
          </a:p>
          <a:p>
            <a:pPr eaLnBrk="1" hangingPunct="1">
              <a:lnSpc>
                <a:spcPct val="80000"/>
              </a:lnSpc>
            </a:pPr>
            <a:endParaRPr lang="fr-FR" altLang="fr-FR" sz="900" i="1" dirty="0">
              <a:latin typeface="Arial" panose="020B0604020202020204" pitchFamily="34" charset="0"/>
            </a:endParaRPr>
          </a:p>
          <a:p>
            <a:pPr eaLnBrk="1" hangingPunct="1">
              <a:lnSpc>
                <a:spcPct val="80000"/>
              </a:lnSpc>
            </a:pPr>
            <a:r>
              <a:rPr lang="fr-FR" altLang="fr-FR" sz="900" dirty="0">
                <a:latin typeface="Arial" panose="020B0604020202020204" pitchFamily="34" charset="0"/>
              </a:rPr>
              <a:t>On parle de </a:t>
            </a:r>
            <a:r>
              <a:rPr lang="fr-FR" altLang="fr-FR" sz="900" b="1" dirty="0">
                <a:latin typeface="Arial" panose="020B0604020202020204" pitchFamily="34" charset="0"/>
              </a:rPr>
              <a:t>surcharge cognitive </a:t>
            </a:r>
            <a:r>
              <a:rPr lang="fr-FR" altLang="fr-FR" sz="900" dirty="0">
                <a:latin typeface="Arial" panose="020B0604020202020204" pitchFamily="34" charset="0"/>
              </a:rPr>
              <a:t>lorsque la mémoire de travail est saturée.</a:t>
            </a:r>
          </a:p>
          <a:p>
            <a:pPr eaLnBrk="1" hangingPunct="1">
              <a:lnSpc>
                <a:spcPct val="80000"/>
              </a:lnSpc>
            </a:pPr>
            <a:r>
              <a:rPr lang="fr-FR" altLang="fr-FR" sz="900" b="1" dirty="0">
                <a:latin typeface="Arial" panose="020B0604020202020204" pitchFamily="34" charset="0"/>
              </a:rPr>
              <a:t>Deux manières </a:t>
            </a:r>
            <a:r>
              <a:rPr lang="fr-FR" altLang="fr-FR" sz="900" dirty="0">
                <a:latin typeface="Arial" panose="020B0604020202020204" pitchFamily="34" charset="0"/>
              </a:rPr>
              <a:t>de soulager la mémoire de travail de l’élève :</a:t>
            </a:r>
          </a:p>
          <a:p>
            <a:pPr eaLnBrk="1" hangingPunct="1">
              <a:lnSpc>
                <a:spcPct val="80000"/>
              </a:lnSpc>
            </a:pPr>
            <a:r>
              <a:rPr lang="fr-FR" altLang="fr-FR" sz="900" dirty="0">
                <a:latin typeface="Arial" panose="020B0604020202020204" pitchFamily="34" charset="0"/>
              </a:rPr>
              <a:t>Lorsqu’une activité mobilise une grande quantité de ressources attentionnelles, l’enseignant peut fournir à l’élève un </a:t>
            </a:r>
            <a:r>
              <a:rPr lang="fr-FR" altLang="fr-FR" sz="900" b="1" dirty="0">
                <a:latin typeface="Arial" panose="020B0604020202020204" pitchFamily="34" charset="0"/>
              </a:rPr>
              <a:t>support écrit </a:t>
            </a:r>
            <a:r>
              <a:rPr lang="fr-FR" altLang="fr-FR" sz="900" dirty="0">
                <a:latin typeface="Arial" panose="020B0604020202020204" pitchFamily="34" charset="0"/>
              </a:rPr>
              <a:t>au début d’un nouvel apprentissage, libérant ainsi une partie de la charge cognitive. Il peut s’agir de supports collectifs, comme la bande numérique affichée sur le mur de la classe, ou individuel, comme une fiche de procédure (fiche-guide) décrivant la démarche à accomplir et les étapes à respecter. L’élève devra progressivement intérioriser la procédure et se détacher de la fiche. </a:t>
            </a:r>
          </a:p>
          <a:p>
            <a:pPr eaLnBrk="1" hangingPunct="1">
              <a:lnSpc>
                <a:spcPct val="80000"/>
              </a:lnSpc>
            </a:pPr>
            <a:r>
              <a:rPr lang="fr-FR" altLang="fr-FR" sz="900" dirty="0">
                <a:latin typeface="Arial" panose="020B0604020202020204" pitchFamily="34" charset="0"/>
              </a:rPr>
              <a:t>Un autre moyen de soulager la mémoire de travail est de </a:t>
            </a:r>
            <a:r>
              <a:rPr lang="fr-FR" altLang="fr-FR" sz="900" b="1" dirty="0">
                <a:latin typeface="Arial" panose="020B0604020202020204" pitchFamily="34" charset="0"/>
              </a:rPr>
              <a:t>décomposer l’activité de traitement</a:t>
            </a:r>
            <a:r>
              <a:rPr lang="fr-FR" altLang="fr-FR" sz="900" dirty="0">
                <a:latin typeface="Arial" panose="020B0604020202020204" pitchFamily="34" charset="0"/>
              </a:rPr>
              <a:t>. On peut, en effet, proposer des sous-étapes (une progression pas à pas) au niveau des </a:t>
            </a:r>
            <a:r>
              <a:rPr lang="fr-FR" altLang="fr-FR" sz="900" b="1" dirty="0">
                <a:latin typeface="Arial" panose="020B0604020202020204" pitchFamily="34" charset="0"/>
              </a:rPr>
              <a:t>processus</a:t>
            </a:r>
            <a:r>
              <a:rPr lang="fr-FR" altLang="fr-FR" sz="900" dirty="0">
                <a:latin typeface="Arial" panose="020B0604020202020204" pitchFamily="34" charset="0"/>
              </a:rPr>
              <a:t> et au niveau des </a:t>
            </a:r>
            <a:r>
              <a:rPr lang="fr-FR" altLang="fr-FR" sz="900" b="1" dirty="0">
                <a:latin typeface="Arial" panose="020B0604020202020204" pitchFamily="34" charset="0"/>
              </a:rPr>
              <a:t>stratégies</a:t>
            </a:r>
            <a:r>
              <a:rPr lang="fr-FR" altLang="fr-FR" sz="900" dirty="0">
                <a:latin typeface="Arial" panose="020B0604020202020204" pitchFamily="34" charset="0"/>
              </a:rPr>
              <a:t>. Concernant les </a:t>
            </a:r>
            <a:r>
              <a:rPr lang="fr-FR" altLang="fr-FR" sz="900" b="1" dirty="0">
                <a:latin typeface="Arial" panose="020B0604020202020204" pitchFamily="34" charset="0"/>
              </a:rPr>
              <a:t>processus</a:t>
            </a:r>
            <a:r>
              <a:rPr lang="fr-FR" altLang="fr-FR" sz="900" dirty="0">
                <a:latin typeface="Arial" panose="020B0604020202020204" pitchFamily="34" charset="0"/>
              </a:rPr>
              <a:t>, il s’agit de faire en sorte que l’élève manipule et stocke temporairement une faible quantité d’informations, ce qui lui évite de se sentir submergé (poser les soustractions au début de l’acquisition de la technique opératoire de la division, par exemple). Concernant les </a:t>
            </a:r>
            <a:r>
              <a:rPr lang="fr-FR" altLang="fr-FR" sz="900" b="1" dirty="0">
                <a:latin typeface="Arial" panose="020B0604020202020204" pitchFamily="34" charset="0"/>
              </a:rPr>
              <a:t>stratégies</a:t>
            </a:r>
            <a:r>
              <a:rPr lang="fr-FR" altLang="fr-FR" sz="900" dirty="0">
                <a:latin typeface="Arial" panose="020B0604020202020204" pitchFamily="34" charset="0"/>
              </a:rPr>
              <a:t>, on peut aider les élèves en leur proposant une succession d’étapes intermédiaires permettant d’aboutir à l’objectif final (grille de relecture en production d’écrits ou en résolution de problèmes).</a:t>
            </a:r>
          </a:p>
          <a:p>
            <a:pPr eaLnBrk="1" hangingPunct="1">
              <a:lnSpc>
                <a:spcPct val="80000"/>
              </a:lnSpc>
            </a:pPr>
            <a:endParaRPr lang="fr-FR" altLang="fr-FR" sz="900" dirty="0">
              <a:latin typeface="Arial" panose="020B0604020202020204" pitchFamily="34" charset="0"/>
            </a:endParaRPr>
          </a:p>
        </p:txBody>
      </p:sp>
    </p:spTree>
    <p:extLst>
      <p:ext uri="{BB962C8B-B14F-4D97-AF65-F5344CB8AC3E}">
        <p14:creationId xmlns:p14="http://schemas.microsoft.com/office/powerpoint/2010/main" val="1805989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AFB609-C4E9-40E7-92AE-1877EB226D57}" type="slidenum">
              <a:rPr lang="fr-FR" altLang="fr-FR"/>
              <a:pPr>
                <a:spcBef>
                  <a:spcPct val="0"/>
                </a:spcBef>
              </a:pPr>
              <a:t>13</a:t>
            </a:fld>
            <a:endParaRPr lang="fr-FR" altLang="fr-F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fr-FR" altLang="fr-FR" dirty="0">
                <a:latin typeface="Arial" panose="020B0604020202020204" pitchFamily="34" charset="0"/>
              </a:rPr>
              <a:t>Lorsque le registre perceptif a accompli sa fonction de prise d’information, le </a:t>
            </a:r>
            <a:r>
              <a:rPr lang="fr-FR" altLang="fr-FR" b="1" dirty="0">
                <a:latin typeface="Arial" panose="020B0604020202020204" pitchFamily="34" charset="0"/>
              </a:rPr>
              <a:t>processeur central</a:t>
            </a:r>
            <a:r>
              <a:rPr lang="fr-FR" altLang="fr-FR" dirty="0">
                <a:latin typeface="Arial" panose="020B0604020202020204" pitchFamily="34" charset="0"/>
              </a:rPr>
              <a:t> peut s’activer et traiter ces informations. Il dispose pour cela de nombreux processus classés en deux catégories, les </a:t>
            </a:r>
            <a:r>
              <a:rPr lang="fr-FR" altLang="fr-FR" b="1" dirty="0">
                <a:latin typeface="Arial" panose="020B0604020202020204" pitchFamily="34" charset="0"/>
              </a:rPr>
              <a:t>processus</a:t>
            </a:r>
            <a:r>
              <a:rPr lang="fr-FR" altLang="fr-FR" dirty="0">
                <a:latin typeface="Arial" panose="020B0604020202020204" pitchFamily="34" charset="0"/>
              </a:rPr>
              <a:t>  </a:t>
            </a:r>
            <a:r>
              <a:rPr lang="fr-FR" altLang="fr-FR" b="1" dirty="0">
                <a:latin typeface="Arial" panose="020B0604020202020204" pitchFamily="34" charset="0"/>
              </a:rPr>
              <a:t>métacognitifs</a:t>
            </a:r>
            <a:r>
              <a:rPr lang="fr-FR" altLang="fr-FR" dirty="0">
                <a:latin typeface="Arial" panose="020B0604020202020204" pitchFamily="34" charset="0"/>
              </a:rPr>
              <a:t> (appelés aussi </a:t>
            </a:r>
            <a:r>
              <a:rPr lang="fr-FR" altLang="fr-FR" b="1" dirty="0">
                <a:latin typeface="Arial" panose="020B0604020202020204" pitchFamily="34" charset="0"/>
              </a:rPr>
              <a:t>fonctions exécutives</a:t>
            </a:r>
            <a:r>
              <a:rPr lang="fr-FR" altLang="fr-FR" dirty="0">
                <a:latin typeface="Arial" panose="020B0604020202020204" pitchFamily="34" charset="0"/>
              </a:rPr>
              <a:t>) et les </a:t>
            </a:r>
            <a:r>
              <a:rPr lang="fr-FR" altLang="fr-FR" b="1" dirty="0">
                <a:latin typeface="Arial" panose="020B0604020202020204" pitchFamily="34" charset="0"/>
              </a:rPr>
              <a:t>processus cognitifs</a:t>
            </a:r>
            <a:r>
              <a:rPr lang="fr-FR" altLang="fr-FR" dirty="0">
                <a:latin typeface="Arial" panose="020B0604020202020204" pitchFamily="34" charset="0"/>
              </a:rPr>
              <a:t>. </a:t>
            </a:r>
          </a:p>
          <a:p>
            <a:pPr eaLnBrk="1" hangingPunct="1"/>
            <a:r>
              <a:rPr lang="fr-FR" altLang="fr-FR" dirty="0">
                <a:latin typeface="Arial" panose="020B0604020202020204" pitchFamily="34" charset="0"/>
              </a:rPr>
              <a:t>Le traitement de l’information dans le processeur central se fait à partir de deux sources : les informations provenant de l’environnement et les connaissances disponibles dans la mémoire à long terme.</a:t>
            </a:r>
          </a:p>
          <a:p>
            <a:pPr eaLnBrk="1" hangingPunct="1"/>
            <a:r>
              <a:rPr lang="fr-FR" altLang="fr-FR" dirty="0">
                <a:latin typeface="Arial" panose="020B0604020202020204" pitchFamily="34" charset="0"/>
              </a:rPr>
              <a:t>Certains processus sont plus importants que d’autres et sont sollicités dans toutes les activités cognitives car ils exercent une fonction de contrôle sur les autres processus. Le préfixe « </a:t>
            </a:r>
            <a:r>
              <a:rPr lang="fr-FR" altLang="fr-FR" b="1" dirty="0">
                <a:latin typeface="Arial" panose="020B0604020202020204" pitchFamily="34" charset="0"/>
              </a:rPr>
              <a:t>méta</a:t>
            </a:r>
            <a:r>
              <a:rPr lang="fr-FR" altLang="fr-FR" dirty="0">
                <a:latin typeface="Arial" panose="020B0604020202020204" pitchFamily="34" charset="0"/>
              </a:rPr>
              <a:t> » désigne la </a:t>
            </a:r>
            <a:r>
              <a:rPr lang="fr-FR" altLang="fr-FR" b="1" dirty="0">
                <a:latin typeface="Arial" panose="020B0604020202020204" pitchFamily="34" charset="0"/>
              </a:rPr>
              <a:t>supériorité de ces processus</a:t>
            </a:r>
            <a:r>
              <a:rPr lang="fr-FR" altLang="fr-FR" dirty="0">
                <a:latin typeface="Arial" panose="020B0604020202020204" pitchFamily="34" charset="0"/>
              </a:rPr>
              <a:t>. On peut donc parler d’une </a:t>
            </a:r>
            <a:r>
              <a:rPr lang="fr-FR" altLang="fr-FR" b="1" dirty="0">
                <a:latin typeface="Arial" panose="020B0604020202020204" pitchFamily="34" charset="0"/>
              </a:rPr>
              <a:t>organisation hiérarchique de ces processus.</a:t>
            </a:r>
            <a:r>
              <a:rPr lang="fr-FR" altLang="fr-FR" dirty="0">
                <a:latin typeface="Arial" panose="020B0604020202020204" pitchFamily="34" charset="0"/>
              </a:rPr>
              <a:t> </a:t>
            </a:r>
          </a:p>
        </p:txBody>
      </p:sp>
    </p:spTree>
    <p:extLst>
      <p:ext uri="{BB962C8B-B14F-4D97-AF65-F5344CB8AC3E}">
        <p14:creationId xmlns:p14="http://schemas.microsoft.com/office/powerpoint/2010/main" val="208552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1A7CAC-0297-4978-991E-7E7C9068920D}" type="slidenum">
              <a:rPr lang="fr-FR" altLang="fr-FR"/>
              <a:pPr>
                <a:spcBef>
                  <a:spcPct val="0"/>
                </a:spcBef>
              </a:pPr>
              <a:t>14</a:t>
            </a:fld>
            <a:endParaRPr lang="fr-FR" alt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800" y="4343400"/>
            <a:ext cx="5486400" cy="4260850"/>
          </a:xfrm>
          <a:noFill/>
        </p:spPr>
        <p:txBody>
          <a:bodyPr/>
          <a:lstStyle/>
          <a:p>
            <a:pPr lvl="1" eaLnBrk="1" hangingPunct="1">
              <a:lnSpc>
                <a:spcPct val="90000"/>
              </a:lnSpc>
            </a:pPr>
            <a:r>
              <a:rPr lang="fr-FR" altLang="fr-FR" b="0" i="1" dirty="0">
                <a:latin typeface="Arial" panose="020B0604020202020204" pitchFamily="34" charset="0"/>
              </a:rPr>
              <a:t>JE SAUTE</a:t>
            </a:r>
          </a:p>
          <a:p>
            <a:pPr lvl="1" eaLnBrk="1" hangingPunct="1">
              <a:lnSpc>
                <a:spcPct val="90000"/>
              </a:lnSpc>
            </a:pPr>
            <a:r>
              <a:rPr lang="fr-FR" altLang="fr-FR" b="1" i="1" dirty="0">
                <a:latin typeface="Arial" panose="020B0604020202020204" pitchFamily="34" charset="0"/>
              </a:rPr>
              <a:t>L’anticipation</a:t>
            </a:r>
            <a:r>
              <a:rPr lang="fr-FR" altLang="fr-FR" i="1" dirty="0">
                <a:latin typeface="Arial" panose="020B0604020202020204" pitchFamily="34" charset="0"/>
              </a:rPr>
              <a:t> et la </a:t>
            </a:r>
            <a:r>
              <a:rPr lang="fr-FR" altLang="fr-FR" b="1" i="1" dirty="0">
                <a:latin typeface="Arial" panose="020B0604020202020204" pitchFamily="34" charset="0"/>
              </a:rPr>
              <a:t>planification</a:t>
            </a:r>
            <a:r>
              <a:rPr lang="fr-FR" altLang="fr-FR" i="1" dirty="0">
                <a:latin typeface="Arial" panose="020B0604020202020204" pitchFamily="34" charset="0"/>
              </a:rPr>
              <a:t> permettent de fixer un but et d’orienter l’action vers ce but. L’anticipation permet d’envisager ce que pourraient être le déroulement de la tâche et le but à atteindre ; la planification permet d’organiser des étapes nécessaires à la réalisation de la tâche. L’anticipation défriche grosso modo le paysage de l’activité à réaliser et la planification construit une voie praticable en direction du but fixé.</a:t>
            </a:r>
          </a:p>
          <a:p>
            <a:pPr lvl="1" eaLnBrk="1" hangingPunct="1">
              <a:lnSpc>
                <a:spcPct val="90000"/>
              </a:lnSpc>
            </a:pPr>
            <a:r>
              <a:rPr lang="fr-FR" altLang="fr-FR" i="1" dirty="0">
                <a:latin typeface="Arial" panose="020B0604020202020204" pitchFamily="34" charset="0"/>
              </a:rPr>
              <a:t>Avant d’entreprendre une tâche, l’élève doit imaginer les stratégies à appliquer pour résoudre le problème posé : survoler d’abord la tâche à effectuer pour en avoir une compréhension globale, puis estimer le temps nécessaire à sa réalisation, établir les buts, activer les connaissances antérieures, effectuer une analyse plus précise de la tâche et se donner des intentions. Par exemple, la rédaction d’un texte exige une planification plus importante que la copie d’un résumé.</a:t>
            </a:r>
          </a:p>
          <a:p>
            <a:pPr eaLnBrk="1" hangingPunct="1">
              <a:lnSpc>
                <a:spcPct val="90000"/>
              </a:lnSpc>
            </a:pPr>
            <a:endParaRPr lang="fr-FR" altLang="fr-FR" dirty="0">
              <a:latin typeface="Arial" panose="020B0604020202020204" pitchFamily="34" charset="0"/>
            </a:endParaRPr>
          </a:p>
          <a:p>
            <a:pPr eaLnBrk="1" hangingPunct="1">
              <a:lnSpc>
                <a:spcPct val="90000"/>
              </a:lnSpc>
            </a:pPr>
            <a:r>
              <a:rPr lang="fr-FR" altLang="fr-FR" dirty="0">
                <a:latin typeface="Arial" panose="020B0604020202020204" pitchFamily="34" charset="0"/>
              </a:rPr>
              <a:t>La capacité </a:t>
            </a:r>
            <a:r>
              <a:rPr lang="fr-FR" altLang="fr-FR" b="1" dirty="0">
                <a:latin typeface="Arial" panose="020B0604020202020204" pitchFamily="34" charset="0"/>
              </a:rPr>
              <a:t>d’anticipation</a:t>
            </a:r>
            <a:r>
              <a:rPr lang="fr-FR" altLang="fr-FR" dirty="0">
                <a:latin typeface="Arial" panose="020B0604020202020204" pitchFamily="34" charset="0"/>
              </a:rPr>
              <a:t> est si essentielle au processus d’apprentissage qu’elle doit être </a:t>
            </a:r>
            <a:r>
              <a:rPr lang="fr-FR" altLang="fr-FR" b="1" dirty="0">
                <a:latin typeface="Arial" panose="020B0604020202020204" pitchFamily="34" charset="0"/>
              </a:rPr>
              <a:t>enseignée explicitement</a:t>
            </a:r>
            <a:r>
              <a:rPr lang="fr-FR" altLang="fr-FR" dirty="0">
                <a:latin typeface="Arial" panose="020B0604020202020204" pitchFamily="34" charset="0"/>
              </a:rPr>
              <a:t> à l’école. </a:t>
            </a:r>
          </a:p>
          <a:p>
            <a:pPr eaLnBrk="1" hangingPunct="1">
              <a:lnSpc>
                <a:spcPct val="90000"/>
              </a:lnSpc>
            </a:pPr>
            <a:r>
              <a:rPr lang="fr-FR" altLang="fr-FR" dirty="0">
                <a:latin typeface="Arial" panose="020B0604020202020204" pitchFamily="34" charset="0"/>
              </a:rPr>
              <a:t>Chaque fois que cela est possible, il faut demander aux élèves de décrire la forme finale d’un travail. Si l’élève ne peut se représenter le but, c’est-à-dire évaluer une production visée, non seulement le guidage autonome est impossible, mais l’aide par la tutelle du maître est elle-même impossible, puisque son moyen d’action c’est de faire réfléchir l’élève sur son activité, qui se définit par ces rapports moyens-but.</a:t>
            </a:r>
          </a:p>
          <a:p>
            <a:pPr eaLnBrk="1" hangingPunct="1">
              <a:lnSpc>
                <a:spcPct val="90000"/>
              </a:lnSpc>
            </a:pPr>
            <a:r>
              <a:rPr lang="fr-FR" altLang="fr-FR" dirty="0">
                <a:latin typeface="Arial" panose="020B0604020202020204" pitchFamily="34" charset="0"/>
              </a:rPr>
              <a:t>Que dois-je faire ? Quel sera le produit fini ? De quoi ai-je besoin ? Qu’est-ce que je sais déjà ? Comment vais-je m’y prendre, selon quelles étapes ?</a:t>
            </a:r>
          </a:p>
          <a:p>
            <a:pPr eaLnBrk="1" hangingPunct="1">
              <a:lnSpc>
                <a:spcPct val="90000"/>
              </a:lnSpc>
            </a:pPr>
            <a:endParaRPr lang="fr-FR" altLang="fr-FR" dirty="0">
              <a:latin typeface="Arial" panose="020B0604020202020204" pitchFamily="34" charset="0"/>
            </a:endParaRPr>
          </a:p>
        </p:txBody>
      </p:sp>
    </p:spTree>
    <p:extLst>
      <p:ext uri="{BB962C8B-B14F-4D97-AF65-F5344CB8AC3E}">
        <p14:creationId xmlns:p14="http://schemas.microsoft.com/office/powerpoint/2010/main" val="729307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Exemples d’outils construits avec des élèves de CP et de CE1</a:t>
            </a:r>
          </a:p>
        </p:txBody>
      </p:sp>
      <p:sp>
        <p:nvSpPr>
          <p:cNvPr id="4" name="Espace réservé du numéro de diapositive 3"/>
          <p:cNvSpPr>
            <a:spLocks noGrp="1"/>
          </p:cNvSpPr>
          <p:nvPr>
            <p:ph type="sldNum" sz="quarter" idx="10"/>
          </p:nvPr>
        </p:nvSpPr>
        <p:spPr/>
        <p:txBody>
          <a:bodyPr/>
          <a:lstStyle/>
          <a:p>
            <a:fld id="{9129D153-639F-4C0D-A9D7-9564C5B725B3}" type="slidenum">
              <a:rPr lang="fr-FR" smtClean="0"/>
              <a:t>15</a:t>
            </a:fld>
            <a:endParaRPr lang="fr-FR"/>
          </a:p>
        </p:txBody>
      </p:sp>
    </p:spTree>
    <p:extLst>
      <p:ext uri="{BB962C8B-B14F-4D97-AF65-F5344CB8AC3E}">
        <p14:creationId xmlns:p14="http://schemas.microsoft.com/office/powerpoint/2010/main" val="2441989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6307FA-166D-4111-A58D-095E60BAA07A}" type="slidenum">
              <a:rPr lang="fr-FR" altLang="fr-FR"/>
              <a:pPr>
                <a:spcBef>
                  <a:spcPct val="0"/>
                </a:spcBef>
              </a:pPr>
              <a:t>16</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pPr lvl="1" eaLnBrk="1" hangingPunct="1">
              <a:lnSpc>
                <a:spcPct val="90000"/>
              </a:lnSpc>
            </a:pPr>
            <a:r>
              <a:rPr lang="fr-FR" altLang="fr-FR" b="0" i="1" dirty="0">
                <a:latin typeface="Arial" panose="020B0604020202020204" pitchFamily="34" charset="0"/>
              </a:rPr>
              <a:t>JE SAUTE</a:t>
            </a:r>
          </a:p>
          <a:p>
            <a:pPr lvl="1" eaLnBrk="1" hangingPunct="1">
              <a:lnSpc>
                <a:spcPct val="90000"/>
              </a:lnSpc>
            </a:pPr>
            <a:endParaRPr lang="fr-FR" altLang="fr-FR" b="1" i="1" dirty="0">
              <a:latin typeface="Arial" panose="020B0604020202020204" pitchFamily="34" charset="0"/>
            </a:endParaRPr>
          </a:p>
          <a:p>
            <a:pPr lvl="1" eaLnBrk="1" hangingPunct="1"/>
            <a:r>
              <a:rPr lang="fr-FR" altLang="fr-FR" i="1" dirty="0">
                <a:latin typeface="Arial" panose="020B0604020202020204" pitchFamily="34" charset="0"/>
              </a:rPr>
              <a:t>La </a:t>
            </a:r>
            <a:r>
              <a:rPr lang="fr-FR" altLang="fr-FR" b="1" i="1" dirty="0">
                <a:latin typeface="Arial" panose="020B0604020202020204" pitchFamily="34" charset="0"/>
              </a:rPr>
              <a:t>surveillance de l’action</a:t>
            </a:r>
            <a:r>
              <a:rPr lang="fr-FR" altLang="fr-FR" i="1" dirty="0">
                <a:latin typeface="Arial" panose="020B0604020202020204" pitchFamily="34" charset="0"/>
              </a:rPr>
              <a:t> ou </a:t>
            </a:r>
            <a:r>
              <a:rPr lang="fr-FR" altLang="fr-FR" b="1" i="1" dirty="0">
                <a:latin typeface="Arial" panose="020B0604020202020204" pitchFamily="34" charset="0"/>
              </a:rPr>
              <a:t>monitoring</a:t>
            </a:r>
            <a:r>
              <a:rPr lang="fr-FR" altLang="fr-FR" i="1" dirty="0">
                <a:latin typeface="Arial" panose="020B0604020202020204" pitchFamily="34" charset="0"/>
              </a:rPr>
              <a:t> : ce processus est chargé de contrôler, durant l’exécution de la tâche, si les stratégies choisies sont efficaces et permettent d’atteindre le but fixé ; il sert donc à vérifier, réviser et évaluer les stratégies mises en œuvre. L’élève devrait donc être capable, durant la réalisation de son activité, de vérifier si ce qu’il fait a du sens et de contrôler la progression de l’action vers le but visé. Il s’agit donc d’une activité de guidage qui consiste à surveiller le déroulement des tâches et de vérifier que l’on se dirige bien vers le but fixé. Le monitoring consiste pour l’élève à évaluer constamment l’efficacité des stratégies d’apprentissage utilisées afin de les ajuster aux besoins. Il permet également à l’élève de contrôler son degré d’attention. Parfois, lors de l’exécution de la tâche, ce processus oblige l’élève à interrompre carrément son travail (inhibition) et à reconsidérer toute sa planification (flexibilité mentale). Il s’agit alors d’identifier la cause du problème et de modifier sa stratégie.</a:t>
            </a:r>
          </a:p>
          <a:p>
            <a:pPr lvl="1" eaLnBrk="1" hangingPunct="1"/>
            <a:endParaRPr lang="fr-FR" altLang="fr-FR" i="1" dirty="0">
              <a:latin typeface="Arial" panose="020B0604020202020204" pitchFamily="34" charset="0"/>
            </a:endParaRPr>
          </a:p>
          <a:p>
            <a:pPr lvl="1" eaLnBrk="1" hangingPunct="1"/>
            <a:r>
              <a:rPr lang="fr-FR" altLang="fr-FR" i="1" dirty="0">
                <a:latin typeface="Arial" panose="020B0604020202020204" pitchFamily="34" charset="0"/>
              </a:rPr>
              <a:t>Ce processus intervient aussi dans la phase d’out put. </a:t>
            </a:r>
          </a:p>
          <a:p>
            <a:pPr lvl="1" eaLnBrk="1" hangingPunct="1"/>
            <a:endParaRPr lang="fr-FR" altLang="fr-FR" i="1" dirty="0">
              <a:latin typeface="Arial" panose="020B0604020202020204" pitchFamily="34" charset="0"/>
            </a:endParaRPr>
          </a:p>
        </p:txBody>
      </p:sp>
    </p:spTree>
    <p:extLst>
      <p:ext uri="{BB962C8B-B14F-4D97-AF65-F5344CB8AC3E}">
        <p14:creationId xmlns:p14="http://schemas.microsoft.com/office/powerpoint/2010/main" val="193953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02A72D-AC71-4C4E-AE49-AA3C4755F0B9}" type="slidenum">
              <a:rPr lang="fr-FR" altLang="fr-FR"/>
              <a:pPr>
                <a:spcBef>
                  <a:spcPct val="0"/>
                </a:spcBef>
              </a:pPr>
              <a:t>17</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260850"/>
          </a:xfrm>
          <a:noFill/>
        </p:spPr>
        <p:txBody>
          <a:bodyPr/>
          <a:lstStyle/>
          <a:p>
            <a:pPr lvl="1" eaLnBrk="1" hangingPunct="1">
              <a:lnSpc>
                <a:spcPct val="90000"/>
              </a:lnSpc>
            </a:pPr>
            <a:r>
              <a:rPr lang="fr-FR" altLang="fr-FR" b="0" i="1" dirty="0">
                <a:latin typeface="Arial" panose="020B0604020202020204" pitchFamily="34" charset="0"/>
              </a:rPr>
              <a:t>JE SAUTE</a:t>
            </a:r>
          </a:p>
          <a:p>
            <a:pPr lvl="1" eaLnBrk="1" hangingPunct="1"/>
            <a:r>
              <a:rPr lang="fr-FR" altLang="fr-FR" b="1" i="1" dirty="0">
                <a:latin typeface="Arial" panose="020B0604020202020204" pitchFamily="34" charset="0"/>
              </a:rPr>
              <a:t>L’</a:t>
            </a:r>
            <a:r>
              <a:rPr lang="fr-FR" altLang="fr-FR" b="1" i="1" dirty="0" err="1">
                <a:latin typeface="Arial" panose="020B0604020202020204" pitchFamily="34" charset="0"/>
              </a:rPr>
              <a:t>auto-contrôle</a:t>
            </a:r>
            <a:r>
              <a:rPr lang="fr-FR" altLang="fr-FR" i="1" dirty="0">
                <a:latin typeface="Arial" panose="020B0604020202020204" pitchFamily="34" charset="0"/>
              </a:rPr>
              <a:t> ou </a:t>
            </a:r>
            <a:r>
              <a:rPr lang="fr-FR" altLang="fr-FR" b="1" i="1" dirty="0">
                <a:latin typeface="Arial" panose="020B0604020202020204" pitchFamily="34" charset="0"/>
              </a:rPr>
              <a:t>auto-évaluation</a:t>
            </a:r>
            <a:r>
              <a:rPr lang="fr-FR" altLang="fr-FR" i="1" dirty="0">
                <a:latin typeface="Arial" panose="020B0604020202020204" pitchFamily="34" charset="0"/>
              </a:rPr>
              <a:t> : ce processus permet un contrôle conscient du résultat obtenu afin de vérifier s’il est conforme aux attentes. </a:t>
            </a:r>
          </a:p>
          <a:p>
            <a:pPr lvl="1" eaLnBrk="1" hangingPunct="1"/>
            <a:r>
              <a:rPr lang="fr-FR" altLang="fr-FR" i="1" dirty="0">
                <a:latin typeface="Arial" panose="020B0604020202020204" pitchFamily="34" charset="0"/>
              </a:rPr>
              <a:t>Alors que la surveillance de l’action se déroule durant l’effectuation de la tâche, l’auto-évaluation se réalise plutôt en fin d’activité et permet de vérifier si le résultat est conforme aux attentes. </a:t>
            </a:r>
          </a:p>
          <a:p>
            <a:pPr lvl="1" eaLnBrk="1" hangingPunct="1"/>
            <a:r>
              <a:rPr lang="fr-FR" altLang="fr-FR" i="1" dirty="0">
                <a:latin typeface="Arial" panose="020B0604020202020204" pitchFamily="34" charset="0"/>
              </a:rPr>
              <a:t>Son rôle est de comparer le résultat obtenu avec le but recherché. </a:t>
            </a:r>
          </a:p>
          <a:p>
            <a:pPr lvl="1" eaLnBrk="1" hangingPunct="1"/>
            <a:r>
              <a:rPr lang="fr-FR" altLang="fr-FR" i="1" dirty="0">
                <a:latin typeface="Arial" panose="020B0604020202020204" pitchFamily="34" charset="0"/>
              </a:rPr>
              <a:t>Les élèves sont souvent très pressés de remettre leur travail à l’enseignant, alors que ceux qui contrôlent systématiquement leur résultat peuvent se corriger et transmettre à l’enseignant un travail de meilleure qualité. Ces élèves ont moins tendance à répéter leurs erreurs et envisagent plus facilement de réguler leur activité lors d’une prochaine tâche identique. </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Il est donc essentiel d’encourager les élèves, non seulement à relire leur travail mais surtout à se demander si le résultat obtenu semble correct, comment ils le savent et ce qu’ils ont appris en effectuant cette activité. Un support écrit (check-list ou une liste de questions) peut aider les élèves à contrôler leur production ou à se poser des questions importantes pour vérifier la qualité de leur travail.</a:t>
            </a:r>
          </a:p>
          <a:p>
            <a:pPr eaLnBrk="1" hangingPunct="1"/>
            <a:endParaRPr lang="fr-FR" altLang="fr-FR" dirty="0">
              <a:latin typeface="Arial" panose="020B0604020202020204" pitchFamily="34" charset="0"/>
            </a:endParaRPr>
          </a:p>
        </p:txBody>
      </p:sp>
    </p:spTree>
    <p:extLst>
      <p:ext uri="{BB962C8B-B14F-4D97-AF65-F5344CB8AC3E}">
        <p14:creationId xmlns:p14="http://schemas.microsoft.com/office/powerpoint/2010/main" val="1784953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 d’outil construit</a:t>
            </a:r>
            <a:r>
              <a:rPr lang="fr-FR" baseline="0" dirty="0"/>
              <a:t> avec des élèves de CP en fin d’année</a:t>
            </a:r>
            <a:endParaRPr lang="fr-FR" dirty="0"/>
          </a:p>
        </p:txBody>
      </p:sp>
      <p:sp>
        <p:nvSpPr>
          <p:cNvPr id="4" name="Espace réservé du numéro de diapositive 3"/>
          <p:cNvSpPr>
            <a:spLocks noGrp="1"/>
          </p:cNvSpPr>
          <p:nvPr>
            <p:ph type="sldNum" sz="quarter" idx="10"/>
          </p:nvPr>
        </p:nvSpPr>
        <p:spPr/>
        <p:txBody>
          <a:bodyPr/>
          <a:lstStyle/>
          <a:p>
            <a:fld id="{9129D153-639F-4C0D-A9D7-9564C5B725B3}" type="slidenum">
              <a:rPr lang="fr-FR" smtClean="0"/>
              <a:t>18</a:t>
            </a:fld>
            <a:endParaRPr lang="fr-FR"/>
          </a:p>
        </p:txBody>
      </p:sp>
    </p:spTree>
    <p:extLst>
      <p:ext uri="{BB962C8B-B14F-4D97-AF65-F5344CB8AC3E}">
        <p14:creationId xmlns:p14="http://schemas.microsoft.com/office/powerpoint/2010/main" val="72956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026D2A-A40D-4151-8DF9-7DDC5C07A2BC}" type="slidenum">
              <a:rPr lang="fr-FR" altLang="fr-FR"/>
              <a:pPr>
                <a:spcBef>
                  <a:spcPct val="0"/>
                </a:spcBef>
              </a:pPr>
              <a:t>19</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lvl="1" eaLnBrk="1" hangingPunct="1">
              <a:lnSpc>
                <a:spcPct val="90000"/>
              </a:lnSpc>
            </a:pPr>
            <a:r>
              <a:rPr lang="fr-FR" altLang="fr-FR" b="0" i="1" dirty="0">
                <a:latin typeface="Arial" panose="020B0604020202020204" pitchFamily="34" charset="0"/>
              </a:rPr>
              <a:t>JE SAUTE</a:t>
            </a:r>
          </a:p>
          <a:p>
            <a:pPr lvl="1" eaLnBrk="1" hangingPunct="1">
              <a:lnSpc>
                <a:spcPct val="90000"/>
              </a:lnSpc>
            </a:pPr>
            <a:endParaRPr lang="fr-FR" altLang="fr-FR" b="1" i="1" dirty="0">
              <a:latin typeface="Arial" panose="020B0604020202020204" pitchFamily="34" charset="0"/>
            </a:endParaRPr>
          </a:p>
          <a:p>
            <a:pPr lvl="1" eaLnBrk="1" hangingPunct="1"/>
            <a:r>
              <a:rPr lang="fr-FR" altLang="fr-FR" b="1" i="1" dirty="0">
                <a:latin typeface="Arial" panose="020B0604020202020204" pitchFamily="34" charset="0"/>
              </a:rPr>
              <a:t>La régulation </a:t>
            </a:r>
            <a:r>
              <a:rPr lang="fr-FR" altLang="fr-FR" i="1" dirty="0">
                <a:latin typeface="Arial" panose="020B0604020202020204" pitchFamily="34" charset="0"/>
              </a:rPr>
              <a:t>: ce processus fait suite à un autocontrôle (régulation interne effectuée par l’élève) ou à un feedback externe (effectué par l’enseignant) qui ont permis de constater une difficulté dans la réalisation de la tâche. </a:t>
            </a:r>
          </a:p>
          <a:p>
            <a:pPr lvl="1" eaLnBrk="1" hangingPunct="1"/>
            <a:r>
              <a:rPr lang="fr-FR" altLang="fr-FR" i="1" dirty="0">
                <a:latin typeface="Arial" panose="020B0604020202020204" pitchFamily="34" charset="0"/>
              </a:rPr>
              <a:t>Il permet un ajustement continuel des stratégies utilisées ou une réorientation de celles-ci. Il permet de réduire l’écart entre le résultat actuel et le résultat final visé. </a:t>
            </a:r>
          </a:p>
          <a:p>
            <a:pPr lvl="1" eaLnBrk="1" hangingPunct="1"/>
            <a:r>
              <a:rPr lang="fr-FR" altLang="fr-FR" i="1" dirty="0">
                <a:latin typeface="Arial" panose="020B0604020202020204" pitchFamily="34" charset="0"/>
              </a:rPr>
              <a:t>Ce processus intervient après le processus de </a:t>
            </a:r>
            <a:r>
              <a:rPr lang="fr-FR" altLang="fr-FR" b="1" i="1" dirty="0">
                <a:latin typeface="Arial" panose="020B0604020202020204" pitchFamily="34" charset="0"/>
              </a:rPr>
              <a:t>surveillance de l’action</a:t>
            </a:r>
            <a:r>
              <a:rPr lang="fr-FR" altLang="fr-FR" i="1" dirty="0">
                <a:latin typeface="Arial" panose="020B0604020202020204" pitchFamily="34" charset="0"/>
              </a:rPr>
              <a:t> (qui signalerait un bug dans le déroulement des tâches) et le processus d’</a:t>
            </a:r>
            <a:r>
              <a:rPr lang="fr-FR" altLang="fr-FR" b="1" i="1" dirty="0" err="1">
                <a:latin typeface="Arial" panose="020B0604020202020204" pitchFamily="34" charset="0"/>
              </a:rPr>
              <a:t>auto-contrôle</a:t>
            </a:r>
            <a:r>
              <a:rPr lang="fr-FR" altLang="fr-FR" i="1" dirty="0">
                <a:latin typeface="Arial" panose="020B0604020202020204" pitchFamily="34" charset="0"/>
              </a:rPr>
              <a:t> (qui signalerait une erreur dans le résultat obtenu).</a:t>
            </a:r>
          </a:p>
          <a:p>
            <a:pPr eaLnBrk="1" hangingPunct="1"/>
            <a:endParaRPr lang="fr-FR" altLang="fr-FR" dirty="0">
              <a:latin typeface="Arial" panose="020B0604020202020204" pitchFamily="34" charset="0"/>
            </a:endParaRPr>
          </a:p>
        </p:txBody>
      </p:sp>
    </p:spTree>
    <p:extLst>
      <p:ext uri="{BB962C8B-B14F-4D97-AF65-F5344CB8AC3E}">
        <p14:creationId xmlns:p14="http://schemas.microsoft.com/office/powerpoint/2010/main" val="346500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Arial" panose="020B0604020202020204" pitchFamily="34" charset="0"/>
              </a:rPr>
              <a:t>Je me sers de la première partie de l'ouvrage de Pierre </a:t>
            </a:r>
            <a:r>
              <a:rPr lang="fr-FR" dirty="0" err="1">
                <a:latin typeface="Arial" panose="020B0604020202020204" pitchFamily="34" charset="0"/>
              </a:rPr>
              <a:t>Vianin</a:t>
            </a:r>
            <a:r>
              <a:rPr lang="fr-FR" dirty="0">
                <a:latin typeface="Arial" panose="020B0604020202020204" pitchFamily="34" charset="0"/>
              </a:rPr>
              <a:t>, édité en 2009 chez De Boeck et intitulé </a:t>
            </a:r>
            <a:r>
              <a:rPr lang="fr-FR" b="0" i="1" dirty="0">
                <a:latin typeface="Arial" panose="020B0604020202020204" pitchFamily="34" charset="0"/>
              </a:rPr>
              <a:t>L'aide stratégique aux élèves en difficulté scolaire : Comment donner à l'élève les clés de sa réussite ?</a:t>
            </a:r>
            <a:r>
              <a:rPr lang="fr-FR" i="1" dirty="0">
                <a:latin typeface="Arial" panose="020B0604020202020204" pitchFamily="34" charset="0"/>
              </a:rPr>
              <a:t> </a:t>
            </a:r>
            <a:r>
              <a:rPr lang="fr-FR" dirty="0">
                <a:latin typeface="Arial" panose="020B0604020202020204" pitchFamily="34" charset="0"/>
              </a:rPr>
              <a:t>pour vous présenter </a:t>
            </a:r>
            <a:r>
              <a:rPr lang="fr-FR" b="1" dirty="0">
                <a:latin typeface="Arial" panose="020B0604020202020204" pitchFamily="34" charset="0"/>
              </a:rPr>
              <a:t>un modèle du fonctionnement cognitif</a:t>
            </a:r>
            <a:r>
              <a:rPr lang="fr-FR" dirty="0">
                <a:latin typeface="Arial" panose="020B0604020202020204" pitchFamily="34" charset="0"/>
              </a:rPr>
              <a:t>. </a:t>
            </a:r>
          </a:p>
          <a:p>
            <a:r>
              <a:rPr lang="fr-FR" dirty="0">
                <a:latin typeface="Arial" panose="020B0604020202020204" pitchFamily="34" charset="0"/>
              </a:rPr>
              <a:t>Cet ouvrage s’adresse aux professionnels et aux parents. Il propose une approche stratégique de l'aide pédagogique et présente les outils stratégiques permettant à l'élève de réussir sa scolarité. </a:t>
            </a:r>
          </a:p>
        </p:txBody>
      </p:sp>
      <p:sp>
        <p:nvSpPr>
          <p:cNvPr id="4" name="Espace réservé du numéro de diapositive 3"/>
          <p:cNvSpPr>
            <a:spLocks noGrp="1"/>
          </p:cNvSpPr>
          <p:nvPr>
            <p:ph type="sldNum" sz="quarter" idx="10"/>
          </p:nvPr>
        </p:nvSpPr>
        <p:spPr/>
        <p:txBody>
          <a:bodyPr/>
          <a:lstStyle/>
          <a:p>
            <a:fld id="{9129D153-639F-4C0D-A9D7-9564C5B725B3}" type="slidenum">
              <a:rPr lang="fr-FR" smtClean="0"/>
              <a:t>2</a:t>
            </a:fld>
            <a:endParaRPr lang="fr-FR"/>
          </a:p>
        </p:txBody>
      </p:sp>
    </p:spTree>
    <p:extLst>
      <p:ext uri="{BB962C8B-B14F-4D97-AF65-F5344CB8AC3E}">
        <p14:creationId xmlns:p14="http://schemas.microsoft.com/office/powerpoint/2010/main" val="1254526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870005-0B6E-4183-BE7B-6C08F3026C47}" type="slidenum">
              <a:rPr lang="fr-FR" altLang="fr-FR"/>
              <a:pPr>
                <a:spcBef>
                  <a:spcPct val="0"/>
                </a:spcBef>
              </a:pPr>
              <a:t>20</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p:spPr>
        <p:txBody>
          <a:bodyPr/>
          <a:lstStyle/>
          <a:p>
            <a:pPr lvl="1" eaLnBrk="1" hangingPunct="1">
              <a:lnSpc>
                <a:spcPct val="90000"/>
              </a:lnSpc>
            </a:pPr>
            <a:r>
              <a:rPr lang="fr-FR" altLang="fr-FR" b="0" i="1" dirty="0">
                <a:latin typeface="Arial" panose="020B0604020202020204" pitchFamily="34" charset="0"/>
              </a:rPr>
              <a:t>JE SAUTE</a:t>
            </a:r>
          </a:p>
          <a:p>
            <a:pPr lvl="1" eaLnBrk="1" hangingPunct="1">
              <a:lnSpc>
                <a:spcPct val="90000"/>
              </a:lnSpc>
            </a:pPr>
            <a:endParaRPr lang="fr-FR" altLang="fr-FR" b="1" i="1" dirty="0">
              <a:latin typeface="Arial" panose="020B0604020202020204" pitchFamily="34" charset="0"/>
            </a:endParaRPr>
          </a:p>
          <a:p>
            <a:pPr lvl="1" eaLnBrk="1" hangingPunct="1"/>
            <a:r>
              <a:rPr lang="fr-FR" altLang="fr-FR" i="1" dirty="0">
                <a:latin typeface="Arial" panose="020B0604020202020204" pitchFamily="34" charset="0"/>
              </a:rPr>
              <a:t>Ces différents processus métacognitifs permettent au sujet de maîtriser son impulsivité et de travailler de manière posée et réfléchie. Ce travail métacognitif, s’il devient conscient, s’appuie sur le</a:t>
            </a:r>
            <a:r>
              <a:rPr lang="fr-FR" altLang="fr-FR" b="1" i="1" dirty="0">
                <a:latin typeface="Arial" panose="020B0604020202020204" pitchFamily="34" charset="0"/>
              </a:rPr>
              <a:t> dialogue interne. </a:t>
            </a:r>
            <a:r>
              <a:rPr lang="fr-FR" altLang="fr-FR" i="1" dirty="0">
                <a:latin typeface="Arial" panose="020B0604020202020204" pitchFamily="34" charset="0"/>
              </a:rPr>
              <a:t>Les enfants peuvent se tenir un discours soutenant leur effort d’autocontrôle, ce que les enfants dont le dialogue interne est peu développé pourront faire plus difficilement. Par conséquent, ces derniers risquent d’être plus impulsifs. Lorsque nous rencontrons une tâche qui nous résiste, il nous arrive de </a:t>
            </a:r>
            <a:r>
              <a:rPr lang="fr-FR" altLang="fr-FR" i="1" dirty="0" err="1">
                <a:latin typeface="Arial" panose="020B0604020202020204" pitchFamily="34" charset="0"/>
              </a:rPr>
              <a:t>subvocaliser</a:t>
            </a:r>
            <a:r>
              <a:rPr lang="fr-FR" altLang="fr-FR" i="1" dirty="0">
                <a:latin typeface="Arial" panose="020B0604020202020204" pitchFamily="34" charset="0"/>
              </a:rPr>
              <a:t> l’usage des processus métacognitifs. Exemple d’un élève qui se parle tout le temps à voix basse lorsqu’il réalise une tâche (« Alors maintenant, je lis la consigne ; on me dit de souligner les verbes en rouge ; où se trouve déjà mon crayon rouge ? Je le cherche dans ma trousse… »).  Cette aptitude au dialogue interne est importante pour gérer les processus métacognitifs.</a:t>
            </a:r>
          </a:p>
          <a:p>
            <a:pPr lvl="1" eaLnBrk="1" hangingPunct="1"/>
            <a:endParaRPr lang="fr-FR" altLang="fr-FR" i="1" dirty="0">
              <a:latin typeface="Arial" panose="020B0604020202020204" pitchFamily="34" charset="0"/>
            </a:endParaRPr>
          </a:p>
        </p:txBody>
      </p:sp>
    </p:spTree>
    <p:extLst>
      <p:ext uri="{BB962C8B-B14F-4D97-AF65-F5344CB8AC3E}">
        <p14:creationId xmlns:p14="http://schemas.microsoft.com/office/powerpoint/2010/main" val="1819660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54FDAC-26E5-4F22-9F9E-26C9529D6689}" type="slidenum">
              <a:rPr lang="fr-FR" altLang="fr-FR"/>
              <a:pPr>
                <a:spcBef>
                  <a:spcPct val="0"/>
                </a:spcBef>
              </a:pPr>
              <a:t>21</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lvl="1" eaLnBrk="1" hangingPunct="1">
              <a:lnSpc>
                <a:spcPct val="90000"/>
              </a:lnSpc>
            </a:pPr>
            <a:r>
              <a:rPr lang="fr-FR" altLang="fr-FR" sz="1000" b="0" i="1" dirty="0">
                <a:latin typeface="Arial" panose="020B0604020202020204" pitchFamily="34" charset="0"/>
              </a:rPr>
              <a:t>JE SAUTE</a:t>
            </a:r>
          </a:p>
          <a:p>
            <a:pPr lvl="1" eaLnBrk="1" hangingPunct="1">
              <a:lnSpc>
                <a:spcPct val="90000"/>
              </a:lnSpc>
            </a:pPr>
            <a:endParaRPr lang="fr-FR" altLang="fr-FR" sz="1000" b="1" i="1" dirty="0">
              <a:latin typeface="Arial" panose="020B0604020202020204" pitchFamily="34" charset="0"/>
            </a:endParaRPr>
          </a:p>
          <a:p>
            <a:pPr lvl="1" eaLnBrk="1" hangingPunct="1"/>
            <a:r>
              <a:rPr lang="fr-FR" altLang="fr-FR" sz="1000" i="1" dirty="0">
                <a:latin typeface="Arial" panose="020B0604020202020204" pitchFamily="34" charset="0"/>
              </a:rPr>
              <a:t>Les processus métacognitifs pilotent la réflexion en choisissant les </a:t>
            </a:r>
            <a:r>
              <a:rPr lang="fr-FR" altLang="fr-FR" sz="1000" b="1" i="1" dirty="0">
                <a:latin typeface="Arial" panose="020B0604020202020204" pitchFamily="34" charset="0"/>
              </a:rPr>
              <a:t>processus</a:t>
            </a:r>
            <a:r>
              <a:rPr lang="fr-FR" altLang="fr-FR" sz="1000" i="1" dirty="0">
                <a:latin typeface="Arial" panose="020B0604020202020204" pitchFamily="34" charset="0"/>
              </a:rPr>
              <a:t> </a:t>
            </a:r>
            <a:r>
              <a:rPr lang="fr-FR" altLang="fr-FR" sz="1000" b="1" i="1" dirty="0">
                <a:latin typeface="Arial" panose="020B0604020202020204" pitchFamily="34" charset="0"/>
              </a:rPr>
              <a:t>cognitifs</a:t>
            </a:r>
            <a:r>
              <a:rPr lang="fr-FR" altLang="fr-FR" sz="1000" i="1" dirty="0">
                <a:latin typeface="Arial" panose="020B0604020202020204" pitchFamily="34" charset="0"/>
              </a:rPr>
              <a:t> nécessaires au traitement efficace de l’information. Les processus cognitifs sont des outils à la disposition des processus métacognitifs : ils permettent de construire le raisonnement et de produire une réponse adaptée. Les processus cognitifs sont </a:t>
            </a:r>
            <a:r>
              <a:rPr lang="fr-FR" altLang="fr-FR" sz="1000" b="1" i="1" dirty="0">
                <a:latin typeface="Arial" panose="020B0604020202020204" pitchFamily="34" charset="0"/>
              </a:rPr>
              <a:t>spécifiques</a:t>
            </a:r>
            <a:r>
              <a:rPr lang="fr-FR" altLang="fr-FR" sz="1000" i="1" dirty="0">
                <a:latin typeface="Arial" panose="020B0604020202020204" pitchFamily="34" charset="0"/>
              </a:rPr>
              <a:t> parce que chacun de ces outils intellectuels a une fonction bien précise (identifier, comparer, sélectionner, induire…). Ils entrent en action seulement si le problème à résoudre nécessite l’utilisation de leur fonction spécifique. Certains processus cognitifs sont donc utilisés souvent parce qu’ils sont fonctionnels dans de nombreuses tâches, alors que d’autres attendent longtemps avant d’être sollicités pour une tâche bien spécifique. Par exemple, la lecture d’un texte exige une utilisation intensive du processus d’inférence, alors que ce processus est rarement sollicité lorsqu’il s’agit d’effectuer un calcul mental.</a:t>
            </a:r>
          </a:p>
          <a:p>
            <a:pPr lvl="1" eaLnBrk="1" hangingPunct="1"/>
            <a:r>
              <a:rPr lang="fr-FR" altLang="fr-FR" sz="1000" i="1" dirty="0">
                <a:latin typeface="Arial" panose="020B0604020202020204" pitchFamily="34" charset="0"/>
              </a:rPr>
              <a:t>Mais quels sont les principaux outils dont nous disposons pour gérer des tâches cognitives ?</a:t>
            </a:r>
            <a:endParaRPr lang="fr-FR" altLang="fr-FR" sz="1000" b="1" i="1" dirty="0">
              <a:latin typeface="Arial" panose="020B0604020202020204" pitchFamily="34" charset="0"/>
            </a:endParaRPr>
          </a:p>
          <a:p>
            <a:pPr lvl="1" eaLnBrk="1" hangingPunct="1"/>
            <a:r>
              <a:rPr lang="fr-FR" altLang="fr-FR" sz="1000" b="1" i="1" dirty="0">
                <a:latin typeface="Arial" panose="020B0604020202020204" pitchFamily="34" charset="0"/>
              </a:rPr>
              <a:t>Deux catégories principales :</a:t>
            </a:r>
            <a:r>
              <a:rPr lang="fr-FR" altLang="fr-FR" sz="1000" i="1" dirty="0">
                <a:latin typeface="Arial" panose="020B0604020202020204" pitchFamily="34" charset="0"/>
              </a:rPr>
              <a:t> </a:t>
            </a:r>
          </a:p>
          <a:p>
            <a:pPr lvl="1" eaLnBrk="1" hangingPunct="1"/>
            <a:r>
              <a:rPr lang="fr-FR" altLang="fr-FR" sz="1000" i="1" dirty="0">
                <a:latin typeface="Arial" panose="020B0604020202020204" pitchFamily="34" charset="0"/>
              </a:rPr>
              <a:t>- Les premiers processus peuvent se regrouper autour du </a:t>
            </a:r>
            <a:r>
              <a:rPr lang="fr-FR" altLang="fr-FR" sz="1000" b="1" i="1" dirty="0">
                <a:latin typeface="Arial" panose="020B0604020202020204" pitchFamily="34" charset="0"/>
              </a:rPr>
              <a:t>processus d’organisation </a:t>
            </a:r>
            <a:r>
              <a:rPr lang="fr-FR" altLang="fr-FR" sz="1000" i="1" dirty="0">
                <a:latin typeface="Arial" panose="020B0604020202020204" pitchFamily="34" charset="0"/>
              </a:rPr>
              <a:t>; les processus d’identification, d’exploration, de sélection, de comparaison, de sériation et de structuration servent à organiser les données ; ce sont donc des outils qui servent à travailler les informations, à leur faire subir un premier traitement indispensable à leur manipulation ultérieure.</a:t>
            </a:r>
          </a:p>
          <a:p>
            <a:pPr lvl="1" eaLnBrk="1" hangingPunct="1"/>
            <a:r>
              <a:rPr lang="fr-FR" altLang="fr-FR" sz="1000" i="1" dirty="0">
                <a:latin typeface="Arial" panose="020B0604020202020204" pitchFamily="34" charset="0"/>
              </a:rPr>
              <a:t>- La deuxième catégorie d’outils est nécessaire à la</a:t>
            </a:r>
            <a:r>
              <a:rPr lang="fr-FR" altLang="fr-FR" sz="1000" b="1" i="1" dirty="0">
                <a:latin typeface="Arial" panose="020B0604020202020204" pitchFamily="34" charset="0"/>
              </a:rPr>
              <a:t> compréhension </a:t>
            </a:r>
            <a:r>
              <a:rPr lang="fr-FR" altLang="fr-FR" sz="1000" i="1" dirty="0">
                <a:latin typeface="Arial" panose="020B0604020202020204" pitchFamily="34" charset="0"/>
              </a:rPr>
              <a:t>de l’information : on peut donc regrouper l’analyse, l’induction, la déduction, la conceptualisation autour du processus de compréhension. Ces processus permettent de construire la compréhension à partir du matériau cognitif préparé par les outils d’organisation.</a:t>
            </a:r>
          </a:p>
        </p:txBody>
      </p:sp>
    </p:spTree>
    <p:extLst>
      <p:ext uri="{BB962C8B-B14F-4D97-AF65-F5344CB8AC3E}">
        <p14:creationId xmlns:p14="http://schemas.microsoft.com/office/powerpoint/2010/main" val="2227372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1E8B32-5D9F-4737-ADD3-077758DC413D}" type="slidenum">
              <a:rPr lang="fr-FR" altLang="fr-FR"/>
              <a:pPr>
                <a:spcBef>
                  <a:spcPct val="0"/>
                </a:spcBef>
              </a:pPr>
              <a:t>22</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lvl="1" eaLnBrk="1" hangingPunct="1">
              <a:lnSpc>
                <a:spcPct val="90000"/>
              </a:lnSpc>
            </a:pPr>
            <a:r>
              <a:rPr lang="fr-FR" altLang="fr-FR" sz="800" b="0" i="1" dirty="0">
                <a:latin typeface="Arial" panose="020B0604020202020204" pitchFamily="34" charset="0"/>
              </a:rPr>
              <a:t>JE SAUTE</a:t>
            </a:r>
          </a:p>
          <a:p>
            <a:pPr lvl="1" eaLnBrk="1" hangingPunct="1">
              <a:lnSpc>
                <a:spcPct val="90000"/>
              </a:lnSpc>
            </a:pPr>
            <a:endParaRPr lang="fr-FR" altLang="fr-FR" sz="800" b="1" i="1" dirty="0">
              <a:latin typeface="Arial" panose="020B0604020202020204" pitchFamily="34" charset="0"/>
            </a:endParaRPr>
          </a:p>
          <a:p>
            <a:pPr lvl="1" eaLnBrk="1" hangingPunct="1">
              <a:lnSpc>
                <a:spcPct val="80000"/>
              </a:lnSpc>
            </a:pPr>
            <a:r>
              <a:rPr lang="fr-FR" altLang="fr-FR" sz="800" b="1" i="1" u="sng" dirty="0">
                <a:latin typeface="Arial" panose="020B0604020202020204" pitchFamily="34" charset="0"/>
              </a:rPr>
              <a:t>Autour du processus d’organisation</a:t>
            </a:r>
            <a:r>
              <a:rPr lang="fr-FR" altLang="fr-FR" sz="800" b="1" i="1" dirty="0">
                <a:latin typeface="Arial" panose="020B0604020202020204" pitchFamily="34" charset="0"/>
              </a:rPr>
              <a:t> </a:t>
            </a:r>
            <a:endParaRPr lang="fr-FR" altLang="fr-FR" sz="800" i="1" dirty="0">
              <a:latin typeface="Arial" panose="020B0604020202020204" pitchFamily="34" charset="0"/>
            </a:endParaRPr>
          </a:p>
          <a:p>
            <a:pPr lvl="1" eaLnBrk="1" hangingPunct="1">
              <a:lnSpc>
                <a:spcPct val="80000"/>
              </a:lnSpc>
            </a:pPr>
            <a:r>
              <a:rPr lang="fr-FR" altLang="fr-FR" sz="800" i="1" dirty="0">
                <a:latin typeface="Arial" panose="020B0604020202020204" pitchFamily="34" charset="0"/>
              </a:rPr>
              <a:t>Les processus d’</a:t>
            </a:r>
            <a:r>
              <a:rPr lang="fr-FR" altLang="fr-FR" sz="800" b="1" i="1" dirty="0">
                <a:latin typeface="Arial" panose="020B0604020202020204" pitchFamily="34" charset="0"/>
              </a:rPr>
              <a:t>identification</a:t>
            </a:r>
            <a:r>
              <a:rPr lang="fr-FR" altLang="fr-FR" sz="800" i="1" dirty="0">
                <a:latin typeface="Arial" panose="020B0604020202020204" pitchFamily="34" charset="0"/>
              </a:rPr>
              <a:t> et de </a:t>
            </a:r>
            <a:r>
              <a:rPr lang="fr-FR" altLang="fr-FR" sz="800" b="1" i="1" dirty="0">
                <a:latin typeface="Arial" panose="020B0604020202020204" pitchFamily="34" charset="0"/>
              </a:rPr>
              <a:t>discrimination </a:t>
            </a:r>
            <a:r>
              <a:rPr lang="fr-FR" altLang="fr-FR" sz="800" i="1" dirty="0">
                <a:latin typeface="Arial" panose="020B0604020202020204" pitchFamily="34" charset="0"/>
              </a:rPr>
              <a:t>servent à identifier le type de problème et à discriminer les caractéristiques de l’objet ou de la tâche. Lors de la lecture d’un texte, ces processus serviront par exemple à distinguer une recette de cuisine d’une poésie ou d’un texte narratif. Ils sont donc importants puisqu’ils vont permettre à l’élève d’identifier le type d’écrit et donc de mobiliser les stratégies adaptées à son traitement. Leur rôle est complémentaire : l’identification permet de déterminer les caractéristiques et les attributs d’un objet (</a:t>
            </a:r>
            <a:r>
              <a:rPr lang="fr-FR" altLang="fr-FR" sz="800" b="1" i="1" dirty="0">
                <a:latin typeface="Arial" panose="020B0604020202020204" pitchFamily="34" charset="0"/>
              </a:rPr>
              <a:t>identification des ressemblances</a:t>
            </a:r>
            <a:r>
              <a:rPr lang="fr-FR" altLang="fr-FR" sz="800" i="1" dirty="0">
                <a:latin typeface="Arial" panose="020B0604020202020204" pitchFamily="34" charset="0"/>
              </a:rPr>
              <a:t>), alors que la discrimination le distingue des autres objets et l’individualise par conséquent (</a:t>
            </a:r>
            <a:r>
              <a:rPr lang="fr-FR" altLang="fr-FR" sz="800" b="1" i="1" dirty="0">
                <a:latin typeface="Arial" panose="020B0604020202020204" pitchFamily="34" charset="0"/>
              </a:rPr>
              <a:t>identification des différences</a:t>
            </a:r>
            <a:r>
              <a:rPr lang="fr-FR" altLang="fr-FR" sz="800" i="1" dirty="0">
                <a:latin typeface="Arial" panose="020B0604020202020204" pitchFamily="34" charset="0"/>
              </a:rPr>
              <a:t>).</a:t>
            </a:r>
          </a:p>
          <a:p>
            <a:pPr lvl="1" eaLnBrk="1" hangingPunct="1">
              <a:lnSpc>
                <a:spcPct val="80000"/>
              </a:lnSpc>
            </a:pPr>
            <a:r>
              <a:rPr lang="fr-FR" altLang="fr-FR" sz="800" i="1" dirty="0">
                <a:latin typeface="Arial" panose="020B0604020202020204" pitchFamily="34" charset="0"/>
              </a:rPr>
              <a:t>Le processus d’</a:t>
            </a:r>
            <a:r>
              <a:rPr lang="fr-FR" altLang="fr-FR" sz="800" b="1" i="1" dirty="0">
                <a:latin typeface="Arial" panose="020B0604020202020204" pitchFamily="34" charset="0"/>
              </a:rPr>
              <a:t>exploration</a:t>
            </a:r>
            <a:r>
              <a:rPr lang="fr-FR" altLang="fr-FR" sz="800" i="1" dirty="0">
                <a:latin typeface="Arial" panose="020B0604020202020204" pitchFamily="34" charset="0"/>
              </a:rPr>
              <a:t> permet d’explorer la tâche. C’est lui qui est responsable, par exemple, de déterminer comment est organisée une fiche. Grâce à ce processus, l’élève peut repérer le nombre d’exercices, leur lien, la place des consignes, le thème général de l’activité. Alors que le processus d’identification est plus global, le processus d’exploration permet une </a:t>
            </a:r>
            <a:r>
              <a:rPr lang="fr-FR" altLang="fr-FR" sz="800" b="1" i="1" dirty="0">
                <a:latin typeface="Arial" panose="020B0604020202020204" pitchFamily="34" charset="0"/>
              </a:rPr>
              <a:t>analyse plus systématique </a:t>
            </a:r>
            <a:r>
              <a:rPr lang="fr-FR" altLang="fr-FR" sz="800" i="1" dirty="0">
                <a:latin typeface="Arial" panose="020B0604020202020204" pitchFamily="34" charset="0"/>
              </a:rPr>
              <a:t>des données.</a:t>
            </a:r>
          </a:p>
          <a:p>
            <a:pPr lvl="1" eaLnBrk="1" hangingPunct="1">
              <a:lnSpc>
                <a:spcPct val="80000"/>
              </a:lnSpc>
            </a:pPr>
            <a:r>
              <a:rPr lang="fr-FR" altLang="fr-FR" sz="800" i="1" dirty="0">
                <a:latin typeface="Arial" panose="020B0604020202020204" pitchFamily="34" charset="0"/>
              </a:rPr>
              <a:t>Le processus de </a:t>
            </a:r>
            <a:r>
              <a:rPr lang="fr-FR" altLang="fr-FR" sz="800" b="1" i="1" dirty="0">
                <a:latin typeface="Arial" panose="020B0604020202020204" pitchFamily="34" charset="0"/>
              </a:rPr>
              <a:t>sélection</a:t>
            </a:r>
            <a:r>
              <a:rPr lang="fr-FR" altLang="fr-FR" sz="800" i="1" dirty="0">
                <a:latin typeface="Arial" panose="020B0604020202020204" pitchFamily="34" charset="0"/>
              </a:rPr>
              <a:t> : une fois la tâche globalement explorée, il s’agit de sélectionner les </a:t>
            </a:r>
            <a:r>
              <a:rPr lang="fr-FR" altLang="fr-FR" sz="800" b="1" i="1" dirty="0">
                <a:latin typeface="Arial" panose="020B0604020202020204" pitchFamily="34" charset="0"/>
              </a:rPr>
              <a:t>informations pertinentes</a:t>
            </a:r>
            <a:r>
              <a:rPr lang="fr-FR" altLang="fr-FR" sz="800" i="1" dirty="0">
                <a:latin typeface="Arial" panose="020B0604020202020204" pitchFamily="34" charset="0"/>
              </a:rPr>
              <a:t>. L’élève doit donc faire le tri entre les informations importantes et celles qui le sont moins, éliminer les informations inutiles et choisir les informations les plus pertinentes, celles qui lui permettent d’atteindre l’objectif visé. Par exemple, lors de la lecture d’une consigne, certains mots sont déterminants pour la réussite de la tâche. D’autres seront importants plus tard et certaines informations peuvent être négligées sans préjudice pour la réalisation de la tâche.</a:t>
            </a:r>
          </a:p>
          <a:p>
            <a:pPr lvl="1" eaLnBrk="1" hangingPunct="1">
              <a:lnSpc>
                <a:spcPct val="80000"/>
              </a:lnSpc>
            </a:pPr>
            <a:r>
              <a:rPr lang="fr-FR" altLang="fr-FR" sz="800" i="1" dirty="0">
                <a:latin typeface="Arial" panose="020B0604020202020204" pitchFamily="34" charset="0"/>
              </a:rPr>
              <a:t>Le processus de </a:t>
            </a:r>
            <a:r>
              <a:rPr lang="fr-FR" altLang="fr-FR" sz="800" b="1" i="1" dirty="0">
                <a:latin typeface="Arial" panose="020B0604020202020204" pitchFamily="34" charset="0"/>
              </a:rPr>
              <a:t>comparaison</a:t>
            </a:r>
            <a:r>
              <a:rPr lang="fr-FR" altLang="fr-FR" sz="800" i="1" dirty="0">
                <a:latin typeface="Arial" panose="020B0604020202020204" pitchFamily="34" charset="0"/>
              </a:rPr>
              <a:t> : le processus de comparaison est un outil particulièrement important, puisqu’il permet de distinguer les objets entre eux, de déterminer leurs ressemblances et leurs différences. C’est lui qui permet à l’élève de sélectionner les informations importantes, puis de les organiser en fonction de leurs ressemblances et de leurs différences. Comment, en effet, choisir les informations importantes sans les comparer ? Comment les organiser sans les confronter ? Ce processus permet également de comparer les informations transmises par le registre perceptif avec les informations disponibles en mémoire à long terme.</a:t>
            </a:r>
          </a:p>
          <a:p>
            <a:pPr lvl="1" eaLnBrk="1" hangingPunct="1">
              <a:lnSpc>
                <a:spcPct val="80000"/>
              </a:lnSpc>
            </a:pPr>
            <a:r>
              <a:rPr lang="fr-FR" altLang="fr-FR" sz="800" i="1" dirty="0">
                <a:latin typeface="Arial" panose="020B0604020202020204" pitchFamily="34" charset="0"/>
              </a:rPr>
              <a:t>Le processus d’</a:t>
            </a:r>
            <a:r>
              <a:rPr lang="fr-FR" altLang="fr-FR" sz="800" b="1" i="1" dirty="0">
                <a:latin typeface="Arial" panose="020B0604020202020204" pitchFamily="34" charset="0"/>
              </a:rPr>
              <a:t>organisation</a:t>
            </a:r>
            <a:r>
              <a:rPr lang="fr-FR" altLang="fr-FR" sz="800" i="1" dirty="0">
                <a:latin typeface="Arial" panose="020B0604020202020204" pitchFamily="34" charset="0"/>
              </a:rPr>
              <a:t> : lorsque les données importantes ont été identifiées, il s’agit de les organiser. Quelles sont les informations que je vais utiliser tout de suite ? Quelles sont celles dont j’aurai besoin plus tard ? Dans quel ordre vais-je les mobiliser ? </a:t>
            </a:r>
            <a:r>
              <a:rPr lang="fr-FR" altLang="fr-FR" sz="800" b="1" i="1" dirty="0">
                <a:latin typeface="Arial" panose="020B0604020202020204" pitchFamily="34" charset="0"/>
              </a:rPr>
              <a:t>Le processus d’organisation est responsable de la mise en relation des données</a:t>
            </a:r>
            <a:r>
              <a:rPr lang="fr-FR" altLang="fr-FR" sz="800" i="1" dirty="0">
                <a:latin typeface="Arial" panose="020B0604020202020204" pitchFamily="34" charset="0"/>
              </a:rPr>
              <a:t>. Il permet également de synthétiser les informations, en sélectionnant les éléments importants et en les réorganisant en un tout cohérent.</a:t>
            </a:r>
            <a:endParaRPr lang="fr-FR" altLang="fr-FR" sz="800" b="1" i="1" dirty="0">
              <a:latin typeface="Arial" panose="020B0604020202020204" pitchFamily="34" charset="0"/>
            </a:endParaRPr>
          </a:p>
          <a:p>
            <a:pPr lvl="1" eaLnBrk="1" hangingPunct="1">
              <a:lnSpc>
                <a:spcPct val="80000"/>
              </a:lnSpc>
            </a:pPr>
            <a:r>
              <a:rPr lang="fr-FR" altLang="fr-FR" sz="800" b="1" i="1" dirty="0">
                <a:latin typeface="Arial" panose="020B0604020202020204" pitchFamily="34" charset="0"/>
              </a:rPr>
              <a:t>Le processus de sériation</a:t>
            </a:r>
            <a:r>
              <a:rPr lang="fr-FR" altLang="fr-FR" sz="800" i="1" dirty="0">
                <a:latin typeface="Arial" panose="020B0604020202020204" pitchFamily="34" charset="0"/>
              </a:rPr>
              <a:t>. Pour organiser les données il faudra certaines fois les </a:t>
            </a:r>
            <a:r>
              <a:rPr lang="fr-FR" altLang="fr-FR" sz="800" b="1" i="1" dirty="0">
                <a:latin typeface="Arial" panose="020B0604020202020204" pitchFamily="34" charset="0"/>
              </a:rPr>
              <a:t>sérier</a:t>
            </a:r>
            <a:r>
              <a:rPr lang="fr-FR" altLang="fr-FR" sz="800" i="1" dirty="0">
                <a:latin typeface="Arial" panose="020B0604020202020204" pitchFamily="34" charset="0"/>
              </a:rPr>
              <a:t>. Lorsque l’on demande par exemple à un élève de ranger les phrases dans l’ordre chronologique, </a:t>
            </a:r>
            <a:r>
              <a:rPr lang="fr-FR" altLang="fr-FR" sz="800" b="1" i="1" dirty="0">
                <a:latin typeface="Arial" panose="020B0604020202020204" pitchFamily="34" charset="0"/>
              </a:rPr>
              <a:t>le processus d’organisation en une séquence temporelle est activé grâce à la sériation</a:t>
            </a:r>
            <a:r>
              <a:rPr lang="fr-FR" altLang="fr-FR" sz="800" i="1" dirty="0">
                <a:latin typeface="Arial" panose="020B0604020202020204" pitchFamily="34" charset="0"/>
              </a:rPr>
              <a:t>.</a:t>
            </a:r>
          </a:p>
          <a:p>
            <a:pPr lvl="1" eaLnBrk="1" hangingPunct="1">
              <a:lnSpc>
                <a:spcPct val="80000"/>
              </a:lnSpc>
            </a:pPr>
            <a:r>
              <a:rPr lang="fr-FR" altLang="fr-FR" sz="800" i="1" dirty="0">
                <a:latin typeface="Arial" panose="020B0604020202020204" pitchFamily="34" charset="0"/>
              </a:rPr>
              <a:t>Le processus de </a:t>
            </a:r>
            <a:r>
              <a:rPr lang="fr-FR" altLang="fr-FR" sz="800" b="1" i="1" dirty="0">
                <a:latin typeface="Arial" panose="020B0604020202020204" pitchFamily="34" charset="0"/>
              </a:rPr>
              <a:t>structuration</a:t>
            </a:r>
            <a:r>
              <a:rPr lang="fr-FR" altLang="fr-FR" sz="800" i="1" dirty="0">
                <a:latin typeface="Arial" panose="020B0604020202020204" pitchFamily="34" charset="0"/>
              </a:rPr>
              <a:t> : parfois, l’élève devra décomposer un problème en sous-problèmes. Il doit alors structurer sa tâche en étapes et sous-étapes organisées. Lorsqu’il décide de composer un texte, ce processus lui permettra de constituer un plan de rédaction. Par exemple, l’élève s’occupe d’abord des idées générales avant d’envisager la rédaction effective du texte. </a:t>
            </a:r>
            <a:r>
              <a:rPr lang="fr-FR" altLang="fr-FR" sz="800" b="1" i="1" dirty="0">
                <a:latin typeface="Arial" panose="020B0604020202020204" pitchFamily="34" charset="0"/>
              </a:rPr>
              <a:t>Le processus de structuration est l’outil privilégié des processus métacognitifs d’anticipation et de planification.</a:t>
            </a:r>
          </a:p>
        </p:txBody>
      </p:sp>
    </p:spTree>
    <p:extLst>
      <p:ext uri="{BB962C8B-B14F-4D97-AF65-F5344CB8AC3E}">
        <p14:creationId xmlns:p14="http://schemas.microsoft.com/office/powerpoint/2010/main" val="3802721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64AE44-56F5-40DD-9DD3-FE8D06864217}" type="slidenum">
              <a:rPr lang="fr-FR" altLang="fr-FR"/>
              <a:pPr>
                <a:spcBef>
                  <a:spcPct val="0"/>
                </a:spcBef>
              </a:pPr>
              <a:t>23</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lvl="1" eaLnBrk="1" hangingPunct="1">
              <a:lnSpc>
                <a:spcPct val="90000"/>
              </a:lnSpc>
            </a:pPr>
            <a:r>
              <a:rPr lang="fr-FR" altLang="fr-FR" sz="900" b="0" i="1" dirty="0">
                <a:latin typeface="Arial" panose="020B0604020202020204" pitchFamily="34" charset="0"/>
              </a:rPr>
              <a:t>JE SAUTE</a:t>
            </a:r>
          </a:p>
          <a:p>
            <a:pPr lvl="1" eaLnBrk="1" hangingPunct="1">
              <a:lnSpc>
                <a:spcPct val="90000"/>
              </a:lnSpc>
            </a:pPr>
            <a:endParaRPr lang="fr-FR" altLang="fr-FR" sz="900" b="1" i="1" dirty="0">
              <a:latin typeface="Arial" panose="020B0604020202020204" pitchFamily="34" charset="0"/>
            </a:endParaRPr>
          </a:p>
          <a:p>
            <a:pPr lvl="1" eaLnBrk="1" hangingPunct="1">
              <a:lnSpc>
                <a:spcPct val="80000"/>
              </a:lnSpc>
            </a:pPr>
            <a:r>
              <a:rPr lang="fr-FR" altLang="fr-FR" sz="900" b="1" i="1" u="sng" dirty="0">
                <a:latin typeface="Arial" panose="020B0604020202020204" pitchFamily="34" charset="0"/>
              </a:rPr>
              <a:t>Autour du processus de compréhension</a:t>
            </a:r>
            <a:endParaRPr lang="fr-FR" altLang="fr-FR" sz="900" i="1" dirty="0">
              <a:latin typeface="Arial" panose="020B0604020202020204" pitchFamily="34" charset="0"/>
            </a:endParaRPr>
          </a:p>
          <a:p>
            <a:pPr lvl="1" eaLnBrk="1" hangingPunct="1">
              <a:lnSpc>
                <a:spcPct val="80000"/>
              </a:lnSpc>
            </a:pPr>
            <a:r>
              <a:rPr lang="fr-FR" altLang="fr-FR" sz="900" i="1" dirty="0">
                <a:latin typeface="Arial" panose="020B0604020202020204" pitchFamily="34" charset="0"/>
              </a:rPr>
              <a:t>Le processus d’</a:t>
            </a:r>
            <a:r>
              <a:rPr lang="fr-FR" altLang="fr-FR" sz="900" b="1" i="1" dirty="0">
                <a:latin typeface="Arial" panose="020B0604020202020204" pitchFamily="34" charset="0"/>
              </a:rPr>
              <a:t>induction et d’inférence</a:t>
            </a:r>
            <a:r>
              <a:rPr lang="fr-FR" altLang="fr-FR" sz="900" i="1" dirty="0">
                <a:latin typeface="Arial" panose="020B0604020202020204" pitchFamily="34" charset="0"/>
              </a:rPr>
              <a:t> sont très importants dans le traitement de l’information et ont fait l’objet de nombreuses recherches.</a:t>
            </a:r>
            <a:endParaRPr lang="fr-FR" altLang="fr-FR" sz="900" b="1" i="1" dirty="0">
              <a:latin typeface="Arial" panose="020B0604020202020204" pitchFamily="34" charset="0"/>
            </a:endParaRPr>
          </a:p>
          <a:p>
            <a:pPr lvl="1" eaLnBrk="1" hangingPunct="1">
              <a:lnSpc>
                <a:spcPct val="80000"/>
              </a:lnSpc>
            </a:pPr>
            <a:r>
              <a:rPr lang="fr-FR" altLang="fr-FR" sz="900" b="1" i="1" dirty="0">
                <a:latin typeface="Arial" panose="020B0604020202020204" pitchFamily="34" charset="0"/>
              </a:rPr>
              <a:t>L’inférence </a:t>
            </a:r>
            <a:r>
              <a:rPr lang="fr-FR" altLang="fr-FR" sz="900" i="1" dirty="0">
                <a:latin typeface="Arial" panose="020B0604020202020204" pitchFamily="34" charset="0"/>
              </a:rPr>
              <a:t>permet </a:t>
            </a:r>
            <a:r>
              <a:rPr lang="fr-FR" altLang="fr-FR" sz="900" b="1" i="1" dirty="0">
                <a:latin typeface="Arial" panose="020B0604020202020204" pitchFamily="34" charset="0"/>
              </a:rPr>
              <a:t>de produire des nouvelles informations à partir d’autres informations. </a:t>
            </a:r>
            <a:r>
              <a:rPr lang="fr-FR" altLang="fr-FR" sz="900" i="1" dirty="0">
                <a:latin typeface="Arial" panose="020B0604020202020204" pitchFamily="34" charset="0"/>
              </a:rPr>
              <a:t>Elle est un processus particulièrement important lors de la compréhension du langage oral ou écrit ou de nombreuses informations ne sont pas explicites, mais inférées grâce à nos connaissances personnelles.</a:t>
            </a:r>
            <a:endParaRPr lang="fr-FR" altLang="fr-FR" sz="900" b="1" i="1" dirty="0">
              <a:latin typeface="Arial" panose="020B0604020202020204" pitchFamily="34" charset="0"/>
            </a:endParaRPr>
          </a:p>
          <a:p>
            <a:pPr lvl="1" eaLnBrk="1" hangingPunct="1">
              <a:lnSpc>
                <a:spcPct val="80000"/>
              </a:lnSpc>
            </a:pPr>
            <a:r>
              <a:rPr lang="fr-FR" altLang="fr-FR" sz="900" b="1" i="1" dirty="0">
                <a:latin typeface="Arial" panose="020B0604020202020204" pitchFamily="34" charset="0"/>
              </a:rPr>
              <a:t>L’induction</a:t>
            </a:r>
            <a:r>
              <a:rPr lang="fr-FR" altLang="fr-FR" sz="900" i="1" dirty="0">
                <a:latin typeface="Arial" panose="020B0604020202020204" pitchFamily="34" charset="0"/>
              </a:rPr>
              <a:t> permet surtout de tirer des conclusions générales et de remonter des faits aux lois ou aux règles. Elle part du particulier vers le général. </a:t>
            </a:r>
            <a:r>
              <a:rPr lang="fr-FR" altLang="fr-FR" sz="900" b="1" i="1" dirty="0">
                <a:latin typeface="Arial" panose="020B0604020202020204" pitchFamily="34" charset="0"/>
              </a:rPr>
              <a:t>Ce processus permet donc la généralisation </a:t>
            </a:r>
            <a:r>
              <a:rPr lang="fr-FR" altLang="fr-FR" sz="900" i="1" dirty="0">
                <a:latin typeface="Arial" panose="020B0604020202020204" pitchFamily="34" charset="0"/>
              </a:rPr>
              <a:t>: à partir de données particulières, le sujet tire des conclusions et des lois générales. </a:t>
            </a:r>
          </a:p>
          <a:p>
            <a:pPr lvl="1" eaLnBrk="1" hangingPunct="1">
              <a:lnSpc>
                <a:spcPct val="80000"/>
              </a:lnSpc>
            </a:pPr>
            <a:br>
              <a:rPr lang="fr-FR" altLang="fr-FR" sz="900" i="1" dirty="0">
                <a:latin typeface="Arial" panose="020B0604020202020204" pitchFamily="34" charset="0"/>
              </a:rPr>
            </a:br>
            <a:r>
              <a:rPr lang="fr-FR" altLang="fr-FR" sz="900" i="1" dirty="0">
                <a:latin typeface="Arial" panose="020B0604020202020204" pitchFamily="34" charset="0"/>
              </a:rPr>
              <a:t>Le processus de </a:t>
            </a:r>
            <a:r>
              <a:rPr lang="fr-FR" altLang="fr-FR" sz="900" b="1" i="1" dirty="0">
                <a:latin typeface="Arial" panose="020B0604020202020204" pitchFamily="34" charset="0"/>
              </a:rPr>
              <a:t>déduction</a:t>
            </a:r>
            <a:r>
              <a:rPr lang="fr-FR" altLang="fr-FR" sz="900" i="1" dirty="0">
                <a:latin typeface="Arial" panose="020B0604020202020204" pitchFamily="34" charset="0"/>
              </a:rPr>
              <a:t> arrive souvent en fin de tâche et permet d’apporter une conclusion à la réflexion. Le rapport de cause à effet relève par exemple du processus de déduction. La compréhension de la causalité permettra à l’élève de prévoir ce qui va se passer et de connaître, avant même de l’effectuer, le résultat de son action </a:t>
            </a:r>
            <a:r>
              <a:rPr lang="fr-FR" altLang="fr-FR" sz="900" b="1" i="1" dirty="0">
                <a:latin typeface="Arial" panose="020B0604020202020204" pitchFamily="34" charset="0"/>
              </a:rPr>
              <a:t>(permet donc l’anticipation).</a:t>
            </a:r>
            <a:endParaRPr lang="fr-FR" altLang="fr-FR" sz="900" i="1" dirty="0">
              <a:latin typeface="Arial" panose="020B0604020202020204" pitchFamily="34" charset="0"/>
            </a:endParaRPr>
          </a:p>
          <a:p>
            <a:pPr lvl="1" eaLnBrk="1" hangingPunct="1">
              <a:lnSpc>
                <a:spcPct val="80000"/>
              </a:lnSpc>
            </a:pPr>
            <a:r>
              <a:rPr lang="fr-FR" altLang="fr-FR" sz="900" i="1" dirty="0">
                <a:latin typeface="Arial" panose="020B0604020202020204" pitchFamily="34" charset="0"/>
              </a:rPr>
              <a:t>Le processus central de </a:t>
            </a:r>
            <a:r>
              <a:rPr lang="fr-FR" altLang="fr-FR" sz="900" b="1" i="1" dirty="0">
                <a:latin typeface="Arial" panose="020B0604020202020204" pitchFamily="34" charset="0"/>
              </a:rPr>
              <a:t>compréhension</a:t>
            </a:r>
            <a:r>
              <a:rPr lang="fr-FR" altLang="fr-FR" sz="900" i="1" dirty="0">
                <a:latin typeface="Arial" panose="020B0604020202020204" pitchFamily="34" charset="0"/>
              </a:rPr>
              <a:t> permet d’analyser ou de conceptualiser. Ce processus établit des liens avec les processus d’induction et de déduction. Concrètement, </a:t>
            </a:r>
            <a:r>
              <a:rPr lang="fr-FR" altLang="fr-FR" sz="900" b="1" i="1" dirty="0">
                <a:latin typeface="Arial" panose="020B0604020202020204" pitchFamily="34" charset="0"/>
              </a:rPr>
              <a:t>c’est le processus de compréhension qui permet de reformuler, d’expliquer, de résumer</a:t>
            </a:r>
            <a:r>
              <a:rPr lang="fr-FR" altLang="fr-FR" sz="900" i="1" dirty="0">
                <a:latin typeface="Arial" panose="020B0604020202020204" pitchFamily="34" charset="0"/>
              </a:rPr>
              <a:t>. Lorsqu’un enseignant souhaite vérifier la compréhension des élèves, il est préférable de demander de reformuler plutôt que de poser la question « Avez-vous compris ? »</a:t>
            </a:r>
          </a:p>
          <a:p>
            <a:pPr lvl="1" eaLnBrk="1" hangingPunct="1">
              <a:lnSpc>
                <a:spcPct val="80000"/>
              </a:lnSpc>
            </a:pPr>
            <a:r>
              <a:rPr lang="fr-FR" altLang="fr-FR" sz="900" i="1" dirty="0">
                <a:latin typeface="Arial" panose="020B0604020202020204" pitchFamily="34" charset="0"/>
              </a:rPr>
              <a:t>Le processus de </a:t>
            </a:r>
            <a:r>
              <a:rPr lang="fr-FR" altLang="fr-FR" sz="900" b="1" i="1" dirty="0">
                <a:latin typeface="Arial" panose="020B0604020202020204" pitchFamily="34" charset="0"/>
              </a:rPr>
              <a:t>conceptualisation ou de catégorisation </a:t>
            </a:r>
            <a:r>
              <a:rPr lang="fr-FR" altLang="fr-FR" sz="900" i="1" dirty="0">
                <a:latin typeface="Arial" panose="020B0604020202020204" pitchFamily="34" charset="0"/>
              </a:rPr>
              <a:t>est</a:t>
            </a:r>
            <a:r>
              <a:rPr lang="fr-FR" altLang="fr-FR" sz="900" b="1" i="1" dirty="0">
                <a:latin typeface="Arial" panose="020B0604020202020204" pitchFamily="34" charset="0"/>
              </a:rPr>
              <a:t> </a:t>
            </a:r>
            <a:r>
              <a:rPr lang="fr-FR" altLang="fr-FR" sz="900" i="1" dirty="0">
                <a:latin typeface="Arial" panose="020B0604020202020204" pitchFamily="34" charset="0"/>
              </a:rPr>
              <a:t>important dans la construction du sens car il est à l’origine de la formation des concepts. Extraire les invariants, négliger les différences pour regrouper les objets, individus ou événements qui présentent des similitudes et donc constituer des classes sont des activités cognitives qui participent directement à la construction du sens.</a:t>
            </a:r>
          </a:p>
          <a:p>
            <a:pPr lvl="1" eaLnBrk="1" hangingPunct="1">
              <a:lnSpc>
                <a:spcPct val="80000"/>
              </a:lnSpc>
            </a:pPr>
            <a:br>
              <a:rPr lang="fr-FR" altLang="fr-FR" sz="900" i="1" dirty="0">
                <a:latin typeface="Arial" panose="020B0604020202020204" pitchFamily="34" charset="0"/>
              </a:rPr>
            </a:br>
            <a:r>
              <a:rPr lang="fr-FR" altLang="fr-FR" sz="900" i="1" dirty="0">
                <a:latin typeface="Arial" panose="020B0604020202020204" pitchFamily="34" charset="0"/>
              </a:rPr>
              <a:t>Le processus d’</a:t>
            </a:r>
            <a:r>
              <a:rPr lang="fr-FR" altLang="fr-FR" sz="900" b="1" i="1" dirty="0">
                <a:latin typeface="Arial" panose="020B0604020202020204" pitchFamily="34" charset="0"/>
              </a:rPr>
              <a:t>analyse</a:t>
            </a:r>
            <a:r>
              <a:rPr lang="fr-FR" altLang="fr-FR" sz="900" i="1" dirty="0">
                <a:latin typeface="Arial" panose="020B0604020202020204" pitchFamily="34" charset="0"/>
              </a:rPr>
              <a:t> permet d’analyser les composantes d’un objet et de voir quels sont leurs liens, qui peuvent être </a:t>
            </a:r>
            <a:r>
              <a:rPr lang="fr-FR" altLang="fr-FR" sz="900" b="1" i="1" dirty="0">
                <a:latin typeface="Arial" panose="020B0604020202020204" pitchFamily="34" charset="0"/>
              </a:rPr>
              <a:t>spatiaux, chronologiques, ou logiques</a:t>
            </a:r>
            <a:r>
              <a:rPr lang="fr-FR" altLang="fr-FR" sz="900" i="1" dirty="0">
                <a:latin typeface="Arial" panose="020B0604020202020204" pitchFamily="34" charset="0"/>
              </a:rPr>
              <a:t>. C’est un outil de compréhension qui travaille en étroite collaboration avec certains processus d’organisation.</a:t>
            </a:r>
          </a:p>
          <a:p>
            <a:pPr lvl="1" eaLnBrk="1" hangingPunct="1">
              <a:lnSpc>
                <a:spcPct val="80000"/>
              </a:lnSpc>
            </a:pPr>
            <a:endParaRPr lang="fr-FR" altLang="fr-FR" sz="900" i="1" dirty="0">
              <a:latin typeface="Arial" panose="020B0604020202020204" pitchFamily="34" charset="0"/>
            </a:endParaRPr>
          </a:p>
          <a:p>
            <a:pPr lvl="1" eaLnBrk="1" hangingPunct="1">
              <a:lnSpc>
                <a:spcPct val="80000"/>
              </a:lnSpc>
            </a:pPr>
            <a:r>
              <a:rPr lang="fr-FR" altLang="fr-FR" sz="900" i="1" dirty="0">
                <a:latin typeface="Arial" panose="020B0604020202020204" pitchFamily="34" charset="0"/>
              </a:rPr>
              <a:t>Malgré toutes les recherches actuelles, une bonne partie du fonctionnement du processeur central reste mystérieuse. </a:t>
            </a:r>
          </a:p>
        </p:txBody>
      </p:sp>
    </p:spTree>
    <p:extLst>
      <p:ext uri="{BB962C8B-B14F-4D97-AF65-F5344CB8AC3E}">
        <p14:creationId xmlns:p14="http://schemas.microsoft.com/office/powerpoint/2010/main" val="4126269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p:spPr>
        <p:txBody>
          <a:bodyPr/>
          <a:lstStyle/>
          <a:p>
            <a:pPr lvl="1" eaLnBrk="1" hangingPunct="1">
              <a:lnSpc>
                <a:spcPct val="90000"/>
              </a:lnSpc>
            </a:pPr>
            <a:r>
              <a:rPr lang="fr-FR" altLang="fr-FR" sz="1200" b="0" i="1" dirty="0">
                <a:latin typeface="Arial" panose="020B0604020202020204" pitchFamily="34" charset="0"/>
              </a:rPr>
              <a:t>JE SAUTE</a:t>
            </a:r>
          </a:p>
          <a:p>
            <a:pPr lvl="1"/>
            <a:r>
              <a:rPr lang="fr-FR" i="1" dirty="0">
                <a:latin typeface="Times New Roman" panose="02020603050405020304" pitchFamily="18" charset="0"/>
                <a:cs typeface="Times New Roman" panose="02020603050405020304" pitchFamily="18" charset="0"/>
              </a:rPr>
              <a:t>Comme nous venons de le voir, le processeur central est chargé du traitement des informations provenant du registre perceptif. Or les informations ne proviennent pas uniquement de l’environnement, mais également de notre mémoire à long terme. Nous allons donc analyser maintenant le rôle de la mémoire dans le fonctionnement cognitif. Je poursuis donc la construction de notre schéma en y intégrant le registre de la mémoire et les processus d’encodage, de stockage, de récupération et de réponse automatisée.</a:t>
            </a:r>
          </a:p>
          <a:p>
            <a:pPr lvl="1"/>
            <a:endParaRPr lang="fr-FR" i="1"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 mémoire à long terme est responsable du stockage des informations. Alors que la « mémoire » de travail permet de stocker les informations uniquement la durée de leur traitement (de quelques secondes à 1 minute), la mémoire à long terme est capable de garder certaines informations durant toute une vie.</a:t>
            </a:r>
          </a:p>
          <a:p>
            <a:pPr lvl="1"/>
            <a:br>
              <a:rPr lang="fr-FR"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Dans ce schéma, on parle de </a:t>
            </a:r>
            <a:r>
              <a:rPr lang="fr-FR" b="1" i="1" dirty="0">
                <a:latin typeface="Times New Roman" panose="02020603050405020304" pitchFamily="18" charset="0"/>
                <a:cs typeface="Times New Roman" panose="02020603050405020304" pitchFamily="18" charset="0"/>
              </a:rPr>
              <a:t>mémoire à moyen et long terme </a:t>
            </a:r>
            <a:r>
              <a:rPr lang="fr-FR" i="1" dirty="0">
                <a:latin typeface="Times New Roman" panose="02020603050405020304" pitchFamily="18" charset="0"/>
                <a:cs typeface="Times New Roman" panose="02020603050405020304" pitchFamily="18" charset="0"/>
              </a:rPr>
              <a:t>et pas uniquement de </a:t>
            </a:r>
            <a:r>
              <a:rPr lang="fr-FR" b="1" i="1" dirty="0">
                <a:latin typeface="Times New Roman" panose="02020603050405020304" pitchFamily="18" charset="0"/>
                <a:cs typeface="Times New Roman" panose="02020603050405020304" pitchFamily="18" charset="0"/>
              </a:rPr>
              <a:t>mémoire à long terme, </a:t>
            </a:r>
            <a:r>
              <a:rPr lang="fr-FR" i="1" dirty="0">
                <a:latin typeface="Times New Roman" panose="02020603050405020304" pitchFamily="18" charset="0"/>
                <a:cs typeface="Times New Roman" panose="02020603050405020304" pitchFamily="18" charset="0"/>
              </a:rPr>
              <a:t>rejoignant en ceci les auteurs qui pensent que ce registre peut garder les informations en mémoire durant quelques minutes ou quelques heures – dans la mémoire à moyen terme –, ou durant des jours, des semaines ou des années – dans la mémoire à long terme. La durée du stockage dépend de la fréquence d’utilisation des informations et des stratégies mnémoniques utilisées lors de l’encodage.</a:t>
            </a:r>
          </a:p>
          <a:p>
            <a:endParaRPr lang="fr-FR" dirty="0">
              <a:latin typeface="Times New Roman" panose="02020603050405020304" pitchFamily="18" charset="0"/>
              <a:cs typeface="Times New Roman" panose="02020603050405020304" pitchFamily="18" charset="0"/>
            </a:endParaRPr>
          </a:p>
          <a:p>
            <a:pPr marL="457200"/>
            <a:r>
              <a:rPr lang="fr-FR" i="1" dirty="0">
                <a:latin typeface="Times New Roman" panose="02020603050405020304" pitchFamily="18" charset="0"/>
                <a:cs typeface="Times New Roman" panose="02020603050405020304" pitchFamily="18" charset="0"/>
              </a:rPr>
              <a:t>Ensuite on analysera plus précisément le fonctionnement de la mémoire à long terme et les stratégies utiles à son bon usage, sachant que si nous n’utilisons pas certaines stratégies les informations disparaissent assez rapidement de notre mémoire (MLT).</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On devrait plutôt parler de « connaissances » et non plus d’informations. En effet, lorsque le sujet a travaillé, modifié et transformé l’information dans son processeur central, il dépose en MLT un produit différent, enrichi et personnalisé de l’information appelé alors </a:t>
            </a:r>
            <a:r>
              <a:rPr lang="fr-FR" b="1" dirty="0">
                <a:latin typeface="Times New Roman" panose="02020603050405020304" pitchFamily="18" charset="0"/>
                <a:cs typeface="Times New Roman" panose="02020603050405020304" pitchFamily="18" charset="0"/>
              </a:rPr>
              <a:t>connaissance. </a:t>
            </a:r>
          </a:p>
          <a:p>
            <a:endParaRPr lang="fr-FR" b="1" dirty="0">
              <a:latin typeface="Times New Roman" panose="02020603050405020304" pitchFamily="18" charset="0"/>
              <a:cs typeface="Times New Roman" panose="02020603050405020304" pitchFamily="18" charset="0"/>
            </a:endParaRPr>
          </a:p>
          <a:p>
            <a:pPr lvl="1"/>
            <a:r>
              <a:rPr lang="fr-FR" i="1" dirty="0">
                <a:latin typeface="Times New Roman" panose="02020603050405020304" pitchFamily="18" charset="0"/>
                <a:cs typeface="Times New Roman" panose="02020603050405020304" pitchFamily="18" charset="0"/>
              </a:rPr>
              <a:t>Cette mémoire à long terme est un registre à capacité et à durée de stockage illimitées. Autrement dit, nous pouvons toujours ajouter une connaissance nouvelle dans notre MLT et nous pouvons garder ces informations durant toute notre vie.</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Notre mémoire à long terme fait appel à deux sous-systèmes distincts :</a:t>
            </a:r>
          </a:p>
          <a:p>
            <a:pPr marL="0" indent="0">
              <a:buFontTx/>
              <a:buNone/>
            </a:pPr>
            <a:r>
              <a:rPr lang="fr-FR" b="1" dirty="0">
                <a:latin typeface="Times New Roman" panose="02020603050405020304" pitchFamily="18" charset="0"/>
                <a:cs typeface="Times New Roman" panose="02020603050405020304" pitchFamily="18" charset="0"/>
              </a:rPr>
              <a:t>- La mémoire implicite</a:t>
            </a:r>
            <a:r>
              <a:rPr lang="fr-FR" dirty="0">
                <a:latin typeface="Times New Roman" panose="02020603050405020304" pitchFamily="18" charset="0"/>
                <a:cs typeface="Times New Roman" panose="02020603050405020304" pitchFamily="18" charset="0"/>
              </a:rPr>
              <a:t>, ou mémoire procédurale , est une sorte de « savoir comment ». </a:t>
            </a:r>
          </a:p>
          <a:p>
            <a:pPr marL="0" indent="0">
              <a:buFontTx/>
              <a:buNone/>
            </a:pPr>
            <a:r>
              <a:rPr lang="fr-FR" i="1" dirty="0">
                <a:latin typeface="Times New Roman" panose="02020603050405020304" pitchFamily="18" charset="0"/>
                <a:cs typeface="Times New Roman" panose="02020603050405020304" pitchFamily="18" charset="0"/>
              </a:rPr>
              <a:t>	Elle concerne les habiletés perceptives, motrices, verbales ou cognitives qui s’apprennent lentement et se manifestent chaque fois qu’une 	expérience antérieure facilite la performance sans qu’il soit nécessaire de faire appel au souvenir conscient de cette expérience. </a:t>
            </a:r>
          </a:p>
          <a:p>
            <a:pPr>
              <a:buFontTx/>
              <a:buChar char="-"/>
            </a:pPr>
            <a:r>
              <a:rPr lang="fr-FR" b="0" baseline="0"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La mémoire explicite </a:t>
            </a:r>
            <a:r>
              <a:rPr lang="fr-FR" i="1" dirty="0">
                <a:latin typeface="Times New Roman" panose="02020603050405020304" pitchFamily="18" charset="0"/>
                <a:cs typeface="Times New Roman" panose="02020603050405020304" pitchFamily="18" charset="0"/>
              </a:rPr>
              <a:t>qui correspond au « savoir que » </a:t>
            </a:r>
            <a:r>
              <a:rPr lang="fr-FR" dirty="0">
                <a:latin typeface="Times New Roman" panose="02020603050405020304" pitchFamily="18" charset="0"/>
                <a:cs typeface="Times New Roman" panose="02020603050405020304" pitchFamily="18" charset="0"/>
              </a:rPr>
              <a:t>qui peut renvoyer à trois catégories principales de connaissances disponibles :</a:t>
            </a:r>
          </a:p>
          <a:p>
            <a:pPr marL="171450" indent="-1714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Les connaissances </a:t>
            </a:r>
            <a:r>
              <a:rPr lang="fr-FR" b="1" dirty="0">
                <a:latin typeface="Times New Roman" panose="02020603050405020304" pitchFamily="18" charset="0"/>
                <a:cs typeface="Times New Roman" panose="02020603050405020304" pitchFamily="18" charset="0"/>
              </a:rPr>
              <a:t>déclaratives et lexicales </a:t>
            </a:r>
            <a:r>
              <a:rPr lang="fr-FR" dirty="0">
                <a:latin typeface="Times New Roman" panose="02020603050405020304" pitchFamily="18" charset="0"/>
                <a:cs typeface="Times New Roman" panose="02020603050405020304" pitchFamily="18" charset="0"/>
              </a:rPr>
              <a:t>: elles regroupent les faits, les connaissances encyclopédiques, les définitions, les concepts, les règles. Elles correspondent aux savoirs.</a:t>
            </a:r>
          </a:p>
          <a:p>
            <a:pPr marL="171450" indent="-171450" eaLnBrk="1" hangingPunct="1">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connaissances autobiographiques </a:t>
            </a:r>
            <a:r>
              <a:rPr lang="fr-FR" dirty="0">
                <a:latin typeface="Times New Roman" panose="02020603050405020304" pitchFamily="18" charset="0"/>
                <a:cs typeface="Times New Roman" panose="02020603050405020304" pitchFamily="18" charset="0"/>
              </a:rPr>
              <a:t>: notre mémoire à long terme stocke également les souvenirs personnels et les événements de la vie qui nous ont marqués. Ces connaissances autobiographiques présentent une connotation affective importante.</a:t>
            </a:r>
          </a:p>
          <a:p>
            <a:pPr marL="171450" indent="-171450" eaLnBrk="1" hangingPunct="1">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connaissances métacognitives </a:t>
            </a:r>
            <a:r>
              <a:rPr lang="fr-FR" dirty="0">
                <a:latin typeface="Times New Roman" panose="02020603050405020304" pitchFamily="18" charset="0"/>
                <a:cs typeface="Times New Roman" panose="02020603050405020304" pitchFamily="18" charset="0"/>
              </a:rPr>
              <a:t>: elles regroupent les connaissances de savoir-faire, comme les procédures, les stratégies ainsi que les conditions d’utilisation de ces savoir-faire.</a:t>
            </a:r>
          </a:p>
          <a:p>
            <a:pPr eaLnBrk="1" hangingPunct="1"/>
            <a:endParaRPr lang="fr-FR" dirty="0">
              <a:latin typeface="Times New Roman" panose="02020603050405020304" pitchFamily="18" charset="0"/>
              <a:cs typeface="Times New Roman" panose="02020603050405020304" pitchFamily="18" charset="0"/>
            </a:endParaRPr>
          </a:p>
          <a:p>
            <a:pPr lvl="1" eaLnBrk="1" hangingPunct="1"/>
            <a:r>
              <a:rPr lang="fr-FR" i="1" dirty="0">
                <a:latin typeface="Times New Roman" panose="02020603050405020304" pitchFamily="18" charset="0"/>
                <a:cs typeface="Times New Roman" panose="02020603050405020304" pitchFamily="18" charset="0"/>
              </a:rPr>
              <a:t>Deux </a:t>
            </a:r>
            <a:r>
              <a:rPr lang="fr-FR" b="1" i="1" dirty="0">
                <a:latin typeface="Times New Roman" panose="02020603050405020304" pitchFamily="18" charset="0"/>
                <a:cs typeface="Times New Roman" panose="02020603050405020304" pitchFamily="18" charset="0"/>
              </a:rPr>
              <a:t>processus de mémorisation</a:t>
            </a:r>
            <a:r>
              <a:rPr lang="fr-FR" i="1" dirty="0">
                <a:latin typeface="Times New Roman" panose="02020603050405020304" pitchFamily="18" charset="0"/>
                <a:cs typeface="Times New Roman" panose="02020603050405020304" pitchFamily="18" charset="0"/>
              </a:rPr>
              <a:t> sont responsables des liens qui s’établissent entre le processeur central et la MLT (mémoire explicite) : </a:t>
            </a:r>
            <a:r>
              <a:rPr lang="fr-FR" b="1" i="1" dirty="0">
                <a:latin typeface="Times New Roman" panose="02020603050405020304" pitchFamily="18" charset="0"/>
                <a:cs typeface="Times New Roman" panose="02020603050405020304" pitchFamily="18" charset="0"/>
              </a:rPr>
              <a:t>le processus d’encodage et de stockage et le processus de récupération. </a:t>
            </a:r>
            <a:r>
              <a:rPr lang="fr-FR" i="1" dirty="0">
                <a:latin typeface="Times New Roman" panose="02020603050405020304" pitchFamily="18" charset="0"/>
                <a:cs typeface="Times New Roman" panose="02020603050405020304" pitchFamily="18" charset="0"/>
              </a:rPr>
              <a:t>Précédemment j’ai présenté les processus cognitifs les plus importants, mais je n’ai pas abordé ces deux processus, parce qu’ils ne sont pas directement rattachés au processeur central, mais se situent entre le processeur central et la MLT. Pour expliquer leur fonction de lien, je les ai donc notés sur les côtés du schéma et non dans le registre du processeur central.</a:t>
            </a:r>
          </a:p>
          <a:p>
            <a:pPr lvl="1" eaLnBrk="1" hangingPunct="1"/>
            <a:r>
              <a:rPr lang="fr-FR" i="1" dirty="0">
                <a:latin typeface="Times New Roman" panose="02020603050405020304" pitchFamily="18" charset="0"/>
                <a:cs typeface="Times New Roman" panose="02020603050405020304" pitchFamily="18" charset="0"/>
              </a:rPr>
              <a:t>Le </a:t>
            </a:r>
            <a:r>
              <a:rPr lang="fr-FR" b="1" i="1" dirty="0">
                <a:latin typeface="Times New Roman" panose="02020603050405020304" pitchFamily="18" charset="0"/>
                <a:cs typeface="Times New Roman" panose="02020603050405020304" pitchFamily="18" charset="0"/>
              </a:rPr>
              <a:t>processus d’encodage et de stockage </a:t>
            </a:r>
            <a:r>
              <a:rPr lang="fr-FR" i="1" dirty="0">
                <a:latin typeface="Times New Roman" panose="02020603050405020304" pitchFamily="18" charset="0"/>
                <a:cs typeface="Times New Roman" panose="02020603050405020304" pitchFamily="18" charset="0"/>
              </a:rPr>
              <a:t>est chargé de déposer en MLT les connaissances élaborées dans le processeur central. Ce processus est constamment sollicité à l’école.</a:t>
            </a:r>
          </a:p>
          <a:p>
            <a:pPr lvl="1" eaLnBrk="1" hangingPunct="1"/>
            <a:r>
              <a:rPr lang="fr-FR" i="1" dirty="0">
                <a:latin typeface="Times New Roman" panose="02020603050405020304" pitchFamily="18" charset="0"/>
                <a:cs typeface="Times New Roman" panose="02020603050405020304" pitchFamily="18" charset="0"/>
              </a:rPr>
              <a:t>Le </a:t>
            </a:r>
            <a:r>
              <a:rPr lang="fr-FR" b="1" i="1" dirty="0">
                <a:latin typeface="Times New Roman" panose="02020603050405020304" pitchFamily="18" charset="0"/>
                <a:cs typeface="Times New Roman" panose="02020603050405020304" pitchFamily="18" charset="0"/>
              </a:rPr>
              <a:t>processus de récupération </a:t>
            </a:r>
            <a:r>
              <a:rPr lang="fr-FR" i="1" dirty="0">
                <a:latin typeface="Times New Roman" panose="02020603050405020304" pitchFamily="18" charset="0"/>
                <a:cs typeface="Times New Roman" panose="02020603050405020304" pitchFamily="18" charset="0"/>
              </a:rPr>
              <a:t>est chargé de récupérer en MLT les connaissances nécessaires au travail du processeur central. La récupération est parfois difficile : l’information est bien là, dans la MLT, mais le processeur n’en trouve pas l’accès.</a:t>
            </a:r>
          </a:p>
          <a:p>
            <a:pPr eaLnBrk="1" hangingPunct="1"/>
            <a:endParaRPr lang="fr-FR" dirty="0">
              <a:latin typeface="Times New Roman" panose="02020603050405020304" pitchFamily="18" charset="0"/>
              <a:cs typeface="Times New Roman" panose="02020603050405020304" pitchFamily="18" charset="0"/>
            </a:endParaRPr>
          </a:p>
          <a:p>
            <a:pPr eaLnBrk="1" hangingPunct="1"/>
            <a:r>
              <a:rPr lang="fr-FR" dirty="0">
                <a:latin typeface="Times New Roman" panose="02020603050405020304" pitchFamily="18" charset="0"/>
                <a:cs typeface="Times New Roman" panose="02020603050405020304" pitchFamily="18" charset="0"/>
              </a:rPr>
              <a:t>La mémoire à long terme stocke des connaissances déclaratives, autobiographiques et métacognitives, mais </a:t>
            </a:r>
            <a:r>
              <a:rPr lang="fr-FR" b="1" dirty="0">
                <a:latin typeface="Times New Roman" panose="02020603050405020304" pitchFamily="18" charset="0"/>
                <a:cs typeface="Times New Roman" panose="02020603050405020304" pitchFamily="18" charset="0"/>
              </a:rPr>
              <a:t>elle stocke également des habitudes, des stéréotypes moteurs, des conditionnements, des attitudes automatiques</a:t>
            </a:r>
            <a:r>
              <a:rPr lang="fr-FR" dirty="0">
                <a:latin typeface="Times New Roman" panose="02020603050405020304" pitchFamily="18" charset="0"/>
                <a:cs typeface="Times New Roman" panose="02020603050405020304" pitchFamily="18" charset="0"/>
              </a:rPr>
              <a:t>. Contrairement aux autres connaissances, les connaissances automatisées quittent la mémoire à long terme sans passer par le processeur central. Comme il s’agit de réponses automatisées, il n’est pas nécessaire de traiter ces connaissances avant de les utiliser. Dans mon schéma, la flèche correspondant aux réponses automatisées quitte donc la MLT et rejoint l’environnement sans effectuer un détour par le processeur central. </a:t>
            </a:r>
          </a:p>
          <a:p>
            <a:pPr eaLnBrk="1" hangingPunct="1"/>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Lors du </a:t>
            </a:r>
            <a:r>
              <a:rPr lang="fr-FR" b="1" dirty="0">
                <a:latin typeface="Times New Roman" panose="02020603050405020304" pitchFamily="18" charset="0"/>
                <a:cs typeface="Times New Roman" panose="02020603050405020304" pitchFamily="18" charset="0"/>
              </a:rPr>
              <a:t>fonctionnement cognitif automatique, </a:t>
            </a:r>
            <a:r>
              <a:rPr lang="fr-FR" dirty="0">
                <a:latin typeface="Times New Roman" panose="02020603050405020304" pitchFamily="18" charset="0"/>
                <a:cs typeface="Times New Roman" panose="02020603050405020304" pitchFamily="18" charset="0"/>
              </a:rPr>
              <a:t>« l’exécution de l’activité se déroule rapidement, exige peu d’effort et d’investissement ». </a:t>
            </a:r>
          </a:p>
          <a:p>
            <a:r>
              <a:rPr lang="fr-FR" b="1" dirty="0">
                <a:latin typeface="Times New Roman" panose="02020603050405020304" pitchFamily="18" charset="0"/>
                <a:cs typeface="Times New Roman" panose="02020603050405020304" pitchFamily="18" charset="0"/>
              </a:rPr>
              <a:t>« Le fonctionnement cognitif contrôlé </a:t>
            </a:r>
            <a:r>
              <a:rPr lang="fr-FR" dirty="0">
                <a:latin typeface="Times New Roman" panose="02020603050405020304" pitchFamily="18" charset="0"/>
                <a:cs typeface="Times New Roman" panose="02020603050405020304" pitchFamily="18" charset="0"/>
              </a:rPr>
              <a:t>demande plus d’investissement. En termes de ressources affectées au traitement de l’information et à son élaboration, ce fonctionnement exige plus de temps, d’attention et de contrôle direct du sujet. </a:t>
            </a:r>
            <a:r>
              <a:rPr lang="fr-FR" b="1" dirty="0">
                <a:latin typeface="Times New Roman" panose="02020603050405020304" pitchFamily="18" charset="0"/>
                <a:cs typeface="Times New Roman" panose="02020603050405020304" pitchFamily="18" charset="0"/>
              </a:rPr>
              <a:t>Ce contrôle s’exerce lorsque l’individu commence à exécuter une nouvelle activité, ce qui implique une certaine durée et un effort cognitif important.</a:t>
            </a:r>
          </a:p>
          <a:p>
            <a:r>
              <a:rPr lang="fr-FR" dirty="0">
                <a:latin typeface="Times New Roman" panose="02020603050405020304" pitchFamily="18" charset="0"/>
                <a:cs typeface="Times New Roman" panose="02020603050405020304" pitchFamily="18" charset="0"/>
              </a:rPr>
              <a:t>Comme le processeur central a des capacités limitées de traitement,</a:t>
            </a:r>
            <a:r>
              <a:rPr lang="fr-FR" baseline="0" dirty="0">
                <a:latin typeface="Times New Roman" panose="02020603050405020304" pitchFamily="18" charset="0"/>
                <a:cs typeface="Times New Roman" panose="02020603050405020304" pitchFamily="18" charset="0"/>
              </a:rPr>
              <a:t> l</a:t>
            </a:r>
            <a:r>
              <a:rPr lang="fr-FR" dirty="0">
                <a:latin typeface="Times New Roman" panose="02020603050405020304" pitchFamily="18" charset="0"/>
                <a:cs typeface="Times New Roman" panose="02020603050405020304" pitchFamily="18" charset="0"/>
              </a:rPr>
              <a:t>’automatisation des processus est donc un moyen très intéressant de libérer de l’espace cognitif en passant directement de la MLT à la réponse transmise à l’environnement. </a:t>
            </a:r>
          </a:p>
        </p:txBody>
      </p:sp>
      <p:sp>
        <p:nvSpPr>
          <p:cNvPr id="48132"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9E2464-21C0-4D4C-B153-F3E8CBC06C06}" type="slidenum">
              <a:rPr lang="fr-FR" altLang="fr-FR"/>
              <a:pPr/>
              <a:t>24</a:t>
            </a:fld>
            <a:endParaRPr lang="fr-FR" altLang="fr-FR"/>
          </a:p>
        </p:txBody>
      </p:sp>
    </p:spTree>
    <p:extLst>
      <p:ext uri="{BB962C8B-B14F-4D97-AF65-F5344CB8AC3E}">
        <p14:creationId xmlns:p14="http://schemas.microsoft.com/office/powerpoint/2010/main" val="3351618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pPr lvl="1" eaLnBrk="1" hangingPunct="1">
              <a:lnSpc>
                <a:spcPct val="90000"/>
              </a:lnSpc>
            </a:pPr>
            <a:r>
              <a:rPr lang="fr-FR" altLang="fr-FR" sz="1200" b="0" i="1" dirty="0">
                <a:latin typeface="Arial" panose="020B0604020202020204" pitchFamily="34" charset="0"/>
              </a:rPr>
              <a:t>JE SAUTE</a:t>
            </a:r>
          </a:p>
          <a:p>
            <a:pPr lvl="1"/>
            <a:r>
              <a:rPr lang="fr-FR" i="1" dirty="0">
                <a:latin typeface="Times New Roman" panose="02020603050405020304" pitchFamily="18" charset="0"/>
                <a:cs typeface="Times New Roman" panose="02020603050405020304" pitchFamily="18" charset="0"/>
              </a:rPr>
              <a:t>La dernière étape du fonctionnement cognitif consiste à traduire le résultat de l’élaboration effectuée dans le processeur central en une réponse adaptée à l’environnement qui va l’accueillir.</a:t>
            </a:r>
          </a:p>
          <a:p>
            <a:pPr lvl="1"/>
            <a:endParaRPr lang="fr-FR" b="1" i="1" dirty="0">
              <a:latin typeface="Times New Roman" panose="02020603050405020304" pitchFamily="18" charset="0"/>
              <a:cs typeface="Times New Roman" panose="02020603050405020304" pitchFamily="18" charset="0"/>
            </a:endParaRPr>
          </a:p>
          <a:p>
            <a:pPr lvl="1"/>
            <a:r>
              <a:rPr lang="fr-FR" b="1" i="1" dirty="0">
                <a:latin typeface="Times New Roman" panose="02020603050405020304" pitchFamily="18" charset="0"/>
                <a:cs typeface="Times New Roman" panose="02020603050405020304" pitchFamily="18" charset="0"/>
              </a:rPr>
              <a:t>L’expression de la réponse </a:t>
            </a:r>
            <a:r>
              <a:rPr lang="fr-FR" i="1" dirty="0">
                <a:latin typeface="Times New Roman" panose="02020603050405020304" pitchFamily="18" charset="0"/>
                <a:cs typeface="Times New Roman" panose="02020603050405020304" pitchFamily="18" charset="0"/>
              </a:rPr>
              <a:t>(output) mobilise des compétences de communication et s’actualise principalement, dans le domaine scolaire, par le langage oral ou écrit. La réflexion du sujet est transmise à l’environnement sous une forme qui doit être reconnue par le destinataire du message.</a:t>
            </a:r>
            <a:br>
              <a:rPr lang="fr-FR" i="1"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Cette étape d’expression de la réponse est capitale puisque seul le message adressé à l’environnement va être analysé par le récepteur. Effectivement, assez souvent en classe, seul le produit de la réflexion de l’élève est évalué par l’enseignant. Une expression maladroite de la réponse peut ainsi trahir une réflexion de bonne qualité. Lorsque l’enseignant corrige un exercice, il voit seulement la réponse écrite de l’élève. Or le produit n’exprime qu’une petite partie de la réflexion de l’élève – la pointe visible de l’iceberg –, le processeur étant totalement « immergé ». Souvent, l’enfant est donc pénalisé parce qu’il n’a pas su communiquer correctement le fruit de sa réflexion. Derrière des réponses qui paraissent quelquefois absurdes à l’enseignant se cache souvent un raisonnement tout à fait intéressant. Mais aucun observateur ne peut voir les processus cognitifs. Ce que l’enseignant peut observer, ce sont des actions, des traces, des verbalisations à partir desquelles il peut formuler des inférences sur les processus. En l’absence de ces éléments l’enseignant risque alors d’interpréter la réponse de l’élève – et donc implicitement son raisonnement – à partir du produit présenté.</a:t>
            </a:r>
          </a:p>
          <a:p>
            <a:pPr lvl="1"/>
            <a:endParaRPr lang="fr-FR" i="1" dirty="0">
              <a:latin typeface="Times New Roman" panose="02020603050405020304" pitchFamily="18" charset="0"/>
              <a:cs typeface="Times New Roman" panose="02020603050405020304" pitchFamily="18" charset="0"/>
            </a:endParaRPr>
          </a:p>
          <a:p>
            <a:pPr lvl="1"/>
            <a:r>
              <a:rPr lang="fr-FR" b="1" i="1" dirty="0">
                <a:latin typeface="Times New Roman" panose="02020603050405020304" pitchFamily="18" charset="0"/>
                <a:cs typeface="Times New Roman" panose="02020603050405020304" pitchFamily="18" charset="0"/>
              </a:rPr>
              <a:t>Le rôle du registre de l’output </a:t>
            </a:r>
            <a:r>
              <a:rPr lang="fr-FR" i="1" dirty="0">
                <a:latin typeface="Times New Roman" panose="02020603050405020304" pitchFamily="18" charset="0"/>
                <a:cs typeface="Times New Roman" panose="02020603050405020304" pitchFamily="18" charset="0"/>
              </a:rPr>
              <a:t>– ou expression de la réponse – est donc de « contrôler la sortie » et de vérifier que la réponse transmise à l’environnement est correcte. Plus précisément, ce registre est chargé d’une dernière vérification : il s’assure que l’objectif visé est atteint, que la consigne a été bien respectée, que le plan prévu a été exécuté correctement, que la précision de la réponse est suffisante et que le moyen choisi pour communiquer la réponse est le bon. Cette phase d’output demande par conséquent à l’élève de prendre du recul et d’évaluer la pertinence de la réponse élaborée par le processeur central.</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Il s’agit d’un « contrôle qualité » de la production qui implique évidemment une démarche métacognitive. </a:t>
            </a:r>
          </a:p>
          <a:p>
            <a:r>
              <a:rPr lang="fr-FR" dirty="0">
                <a:latin typeface="Times New Roman" panose="02020603050405020304" pitchFamily="18" charset="0"/>
                <a:cs typeface="Times New Roman" panose="02020603050405020304" pitchFamily="18" charset="0"/>
              </a:rPr>
              <a:t>Deux aspects essentiels doivent être contrôlés lors de cette phase : </a:t>
            </a:r>
            <a:r>
              <a:rPr lang="fr-FR" b="1" dirty="0">
                <a:latin typeface="Times New Roman" panose="02020603050405020304" pitchFamily="18" charset="0"/>
                <a:cs typeface="Times New Roman" panose="02020603050405020304" pitchFamily="18" charset="0"/>
              </a:rPr>
              <a:t>la justesse du travail réalisé</a:t>
            </a:r>
            <a:r>
              <a:rPr lang="fr-FR" dirty="0">
                <a:latin typeface="Times New Roman" panose="02020603050405020304" pitchFamily="18" charset="0"/>
                <a:cs typeface="Times New Roman" panose="02020603050405020304" pitchFamily="18" charset="0"/>
              </a:rPr>
              <a:t> (la tâche accomplie correspond elle aux exigences ? Les réponses apportées sont-elles correctes ?) </a:t>
            </a:r>
            <a:r>
              <a:rPr lang="fr-FR" b="1" dirty="0">
                <a:latin typeface="Times New Roman" panose="02020603050405020304" pitchFamily="18" charset="0"/>
                <a:cs typeface="Times New Roman" panose="02020603050405020304" pitchFamily="18" charset="0"/>
              </a:rPr>
              <a:t>et la qualité de la communication </a:t>
            </a:r>
            <a:r>
              <a:rPr lang="fr-FR" dirty="0">
                <a:latin typeface="Times New Roman" panose="02020603050405020304" pitchFamily="18" charset="0"/>
                <a:cs typeface="Times New Roman" panose="02020603050405020304" pitchFamily="18" charset="0"/>
              </a:rPr>
              <a:t>(le message peut-il être compris par un tiers ?). La tentation est grande, pour l’élève, de s’arrêter de travailler lorsqu’il a terminé sa phase d’élaboration. Or, lorsqu’il pense avoir terminé, l’élève doit encore procéder à une dernière vérification de sa production. Mais il semble que, pour certains élèves, le contrat est rempli lorsque la fiche l’est aussi. </a:t>
            </a:r>
          </a:p>
          <a:p>
            <a:endParaRPr lang="fr-FR"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Le registre de l’output joue un rôle déterminant dans la maîtrise de l’impulsivité </a:t>
            </a:r>
            <a:r>
              <a:rPr lang="fr-FR" dirty="0">
                <a:latin typeface="Times New Roman" panose="02020603050405020304" pitchFamily="18" charset="0"/>
                <a:cs typeface="Times New Roman" panose="02020603050405020304" pitchFamily="18" charset="0"/>
              </a:rPr>
              <a:t>(inhibition de la réponse). L’élève doit développer la capacité d’utiliser un délai de réponse qui lui permettra d’effectuer un dernier contrôle avant de communiquer le résultat de sa réflexion. De nombreux élèves sont en échec parce qu’ils sont incapables de différer l’expression de la réponse. Ils souffrent pratiquement toujours d’impulsivité. Ils se jettent en avant dans l’action sans prendre le temps de réfléchir – souvent par peur d’échouer – et de ce fait </a:t>
            </a:r>
            <a:r>
              <a:rPr lang="fr-FR" b="1" dirty="0">
                <a:latin typeface="Times New Roman" panose="02020603050405020304" pitchFamily="18" charset="0"/>
                <a:cs typeface="Times New Roman" panose="02020603050405020304" pitchFamily="18" charset="0"/>
              </a:rPr>
              <a:t>échouent immanquablement en raison même de leur incapacité à se donner le temps de tenir compte des différents éléments impliqués dans la tâche</a:t>
            </a:r>
            <a:r>
              <a:rPr lang="fr-FR" dirty="0">
                <a:latin typeface="Times New Roman" panose="02020603050405020304" pitchFamily="18" charset="0"/>
                <a:cs typeface="Times New Roman" panose="02020603050405020304" pitchFamily="18" charset="0"/>
              </a:rPr>
              <a:t>. S’ils maîtrisaient cette capacité à contrôler leur impulsivité, ils pourraient effectuer un dernier contrôle qui leur permettrait souvent de corriger leurs erreurs. Utilisation du slogan : « Une minute… on réfléchit ! ».</a:t>
            </a:r>
          </a:p>
          <a:p>
            <a:pPr eaLnBrk="1" hangingPunct="1"/>
            <a:endParaRPr lang="fr-FR"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La dimension d’impulsivité se réfère à la difficulté de la personne à inhiber sa réponse initiale. </a:t>
            </a:r>
            <a:r>
              <a:rPr lang="fr-FR" dirty="0">
                <a:latin typeface="Times New Roman" panose="02020603050405020304" pitchFamily="18" charset="0"/>
                <a:cs typeface="Times New Roman" panose="02020603050405020304" pitchFamily="18" charset="0"/>
              </a:rPr>
              <a:t>Les études indiquent que les sujets impulsifs ne se servent pas de processus cognitifs supérieurs et sont moins conscients des objectifs d’une tâche. Alors que les sujets réflexifs, surtout dans les tâches de transfert, font une utilisation plus grande des stratégies et se servent plus de leur méta-mémoire que les sujets impulsifs. Autrement dit, la maîtrise de l’impulsivité peut être travaillée avec l’élève en le rendant conscient de l’importance de cette phase d’expression de la réponse.</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 prise de conscience des trois étapes principales de toute démarche cognitive – input, traitement et output – permet à l’enfant de travailler beaucoup plus posément et, donc, de mieux maîtriser son impulsivité.</a:t>
            </a:r>
            <a:endParaRPr lang="fr-FR" b="1" dirty="0">
              <a:latin typeface="Times New Roman" panose="02020603050405020304" pitchFamily="18" charset="0"/>
              <a:ea typeface="Batang"/>
              <a:cs typeface="Times New Roman" panose="02020603050405020304" pitchFamily="18" charset="0"/>
            </a:endParaRPr>
          </a:p>
          <a:p>
            <a:endParaRPr lang="fr-FR" dirty="0">
              <a:latin typeface="Arial" panose="020B0604020202020204" pitchFamily="34" charset="0"/>
            </a:endParaRPr>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C9404F-47CB-47AB-92D3-D3D73D6F0129}" type="slidenum">
              <a:rPr lang="fr-FR" altLang="fr-FR"/>
              <a:pPr/>
              <a:t>25</a:t>
            </a:fld>
            <a:endParaRPr lang="fr-FR" altLang="fr-FR"/>
          </a:p>
        </p:txBody>
      </p:sp>
    </p:spTree>
    <p:extLst>
      <p:ext uri="{BB962C8B-B14F-4D97-AF65-F5344CB8AC3E}">
        <p14:creationId xmlns:p14="http://schemas.microsoft.com/office/powerpoint/2010/main" val="1937429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p:spPr>
        <p:txBody>
          <a:bodyPr/>
          <a:lstStyle/>
          <a:p>
            <a:r>
              <a:rPr lang="fr-FR" dirty="0">
                <a:latin typeface="Times New Roman" panose="02020603050405020304" pitchFamily="18" charset="0"/>
                <a:cs typeface="Times New Roman" panose="02020603050405020304" pitchFamily="18" charset="0"/>
              </a:rPr>
              <a:t>Tentons de résumer ce fonctionnement : tout d’abord, les stimulations sensorielles provenant de l’environnement entrent dans le système cognitif par le registre perceptif (input). Celui-ci active deux processus principaux, l’attention et la perception. </a:t>
            </a:r>
          </a:p>
          <a:p>
            <a:pPr eaLnBrk="1" hangingPunct="1"/>
            <a:r>
              <a:rPr lang="fr-FR" dirty="0">
                <a:latin typeface="Times New Roman" panose="02020603050405020304" pitchFamily="18" charset="0"/>
                <a:cs typeface="Times New Roman" panose="02020603050405020304" pitchFamily="18" charset="0"/>
              </a:rPr>
              <a:t>Le processeur central prend ensuite le relais en traitant ces informations. Il dispose, pour ce faire, de nombreux processus classés en deux catégories, les processus métacognitifs et les processus cognitifs. Le traitement de l’information dans le processeur central se fait à partir de deux sources, les informations provenant de l’environnement et les connaissances disponibles dans la mémoire à long terme. Lorsque le traitement de l’information est terminé, le registre de l’output est responsable de vérifier une dernière fois le travail du processeur central et d’exprimer la réponse sous une forme compréhensible par l’environnement qui va la recevoir. </a:t>
            </a:r>
          </a:p>
          <a:p>
            <a:pPr eaLnBrk="1" hangingPunct="1"/>
            <a:endParaRPr lang="fr-FR" dirty="0">
              <a:latin typeface="Times New Roman" panose="02020603050405020304" pitchFamily="18" charset="0"/>
              <a:cs typeface="Times New Roman" panose="02020603050405020304" pitchFamily="18" charset="0"/>
            </a:endParaRPr>
          </a:p>
          <a:p>
            <a:pPr eaLnBrk="1" hangingPunct="1"/>
            <a:r>
              <a:rPr lang="fr-FR" b="1" dirty="0">
                <a:latin typeface="Times New Roman" panose="02020603050405020304" pitchFamily="18" charset="0"/>
                <a:cs typeface="Times New Roman" panose="02020603050405020304" pitchFamily="18" charset="0"/>
              </a:rPr>
              <a:t>Conclusion</a:t>
            </a:r>
          </a:p>
          <a:p>
            <a:pPr eaLnBrk="1" hangingPunct="1"/>
            <a:r>
              <a:rPr lang="fr-FR" dirty="0">
                <a:latin typeface="Times New Roman" panose="02020603050405020304" pitchFamily="18" charset="0"/>
                <a:cs typeface="Times New Roman" panose="02020603050405020304" pitchFamily="18" charset="0"/>
              </a:rPr>
              <a:t>Le schéma proposé est fonctionnel. Son utilisation est pertinente dans l’aide aux élèves en difficulté d’apprentissage  ou en situation  de handicap. </a:t>
            </a:r>
            <a:r>
              <a:rPr lang="fr-FR" dirty="0">
                <a:latin typeface="Arial" panose="020B0604020202020204" pitchFamily="34" charset="0"/>
              </a:rPr>
              <a:t>Il permet d’une part à l’enseignant de comprendre comment fonctionne la cognition de ses élèves et donc d’identifier ou localiser leurs difficultés</a:t>
            </a:r>
            <a:r>
              <a:rPr lang="fr-FR" dirty="0">
                <a:latin typeface="Times New Roman" panose="02020603050405020304" pitchFamily="18" charset="0"/>
                <a:cs typeface="Times New Roman" panose="02020603050405020304" pitchFamily="18" charset="0"/>
              </a:rPr>
              <a:t>. D’autre part, l</a:t>
            </a:r>
            <a:r>
              <a:rPr lang="fr-FR" dirty="0">
                <a:latin typeface="Arial" panose="020B0604020202020204" pitchFamily="34" charset="0"/>
              </a:rPr>
              <a:t>a version simplifiée est un bon support de discussion avec l’élève. I</a:t>
            </a:r>
            <a:r>
              <a:rPr lang="fr-FR" dirty="0">
                <a:latin typeface="Times New Roman" panose="02020603050405020304" pitchFamily="18" charset="0"/>
                <a:cs typeface="Times New Roman" panose="02020603050405020304" pitchFamily="18" charset="0"/>
              </a:rPr>
              <a:t>l peut être utilisé pour lui permettre de mieux comprendre son propre fonctionnement intellectuel et donc d’améliorer son sentiment de contrôlabilité et d’efficacité personnelle dans les situations d’apprentissage. </a:t>
            </a:r>
            <a:endParaRPr lang="fr-FR" dirty="0">
              <a:latin typeface="Arial" panose="020B0604020202020204" pitchFamily="34" charset="0"/>
            </a:endParaRPr>
          </a:p>
        </p:txBody>
      </p:sp>
      <p:sp>
        <p:nvSpPr>
          <p:cNvPr id="52228"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398BE7-5AF7-441E-BB33-13D828B4F7E9}" type="slidenum">
              <a:rPr lang="fr-FR" altLang="fr-FR"/>
              <a:pPr/>
              <a:t>26</a:t>
            </a:fld>
            <a:endParaRPr lang="fr-FR" altLang="fr-FR"/>
          </a:p>
        </p:txBody>
      </p:sp>
    </p:spTree>
    <p:extLst>
      <p:ext uri="{BB962C8B-B14F-4D97-AF65-F5344CB8AC3E}">
        <p14:creationId xmlns:p14="http://schemas.microsoft.com/office/powerpoint/2010/main" val="162144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altLang="fr-FR" b="1" dirty="0">
                <a:latin typeface="Arial" panose="020B0604020202020204" pitchFamily="34" charset="0"/>
              </a:rPr>
              <a:t>Cognition</a:t>
            </a:r>
            <a:r>
              <a:rPr lang="fr-FR" altLang="fr-FR" dirty="0">
                <a:latin typeface="Arial" panose="020B0604020202020204" pitchFamily="34" charset="0"/>
              </a:rPr>
              <a:t> = terme actuel, psycho-pédagogiquement correct, pour désigner l’intelligence et la pensée. Concerne l’utilisation de processus mentaux différents responsables du </a:t>
            </a:r>
            <a:r>
              <a:rPr lang="fr-FR" altLang="fr-FR" b="1" dirty="0">
                <a:latin typeface="Arial" panose="020B0604020202020204" pitchFamily="34" charset="0"/>
              </a:rPr>
              <a:t>traitement</a:t>
            </a:r>
            <a:r>
              <a:rPr lang="fr-FR" altLang="fr-FR" dirty="0">
                <a:latin typeface="Arial" panose="020B0604020202020204" pitchFamily="34" charset="0"/>
              </a:rPr>
              <a:t>, du </a:t>
            </a:r>
            <a:r>
              <a:rPr lang="fr-FR" altLang="fr-FR" b="1" dirty="0">
                <a:latin typeface="Arial" panose="020B0604020202020204" pitchFamily="34" charset="0"/>
              </a:rPr>
              <a:t>stockage</a:t>
            </a:r>
            <a:r>
              <a:rPr lang="fr-FR" altLang="fr-FR" dirty="0">
                <a:latin typeface="Arial" panose="020B0604020202020204" pitchFamily="34" charset="0"/>
              </a:rPr>
              <a:t> et la </a:t>
            </a:r>
            <a:r>
              <a:rPr lang="fr-FR" altLang="fr-FR" b="1" dirty="0">
                <a:latin typeface="Arial" panose="020B0604020202020204" pitchFamily="34" charset="0"/>
              </a:rPr>
              <a:t>récupération</a:t>
            </a:r>
            <a:r>
              <a:rPr lang="fr-FR" altLang="fr-FR" dirty="0">
                <a:latin typeface="Arial" panose="020B0604020202020204" pitchFamily="34" charset="0"/>
              </a:rPr>
              <a:t> de l’information dans l’apprentissage : la perception, la mémoire, le raisonnement, la résolution de problèmes, la prise de décision ou la compréhension et la production du langage.</a:t>
            </a:r>
          </a:p>
          <a:p>
            <a:pPr eaLnBrk="1" hangingPunct="1"/>
            <a:endParaRPr lang="fr-FR" altLang="fr-FR" b="1" dirty="0">
              <a:latin typeface="Arial" panose="020B0604020202020204" pitchFamily="34" charset="0"/>
            </a:endParaRPr>
          </a:p>
          <a:p>
            <a:pPr eaLnBrk="1" hangingPunct="1"/>
            <a:r>
              <a:rPr lang="fr-FR" altLang="fr-FR" b="1" dirty="0">
                <a:latin typeface="Arial" panose="020B0604020202020204" pitchFamily="34" charset="0"/>
              </a:rPr>
              <a:t>Processus cognitifs</a:t>
            </a:r>
            <a:r>
              <a:rPr lang="fr-FR" altLang="fr-FR" dirty="0">
                <a:latin typeface="Arial" panose="020B0604020202020204" pitchFamily="34" charset="0"/>
              </a:rPr>
              <a:t> sont les « outils » de l’intelligence, qui traitent l’information à partir des stimulations sensorielles provenant de l’environnement, et sont utilisés dans un lieu de travail appelé </a:t>
            </a:r>
            <a:r>
              <a:rPr lang="fr-FR" altLang="fr-FR" u="sng" dirty="0">
                <a:latin typeface="Arial" panose="020B0604020202020204" pitchFamily="34" charset="0"/>
              </a:rPr>
              <a:t>processeur central</a:t>
            </a:r>
            <a:r>
              <a:rPr lang="fr-FR" altLang="fr-FR" dirty="0">
                <a:latin typeface="Arial" panose="020B0604020202020204" pitchFamily="34" charset="0"/>
              </a:rPr>
              <a:t> de traitement de l’information. </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Le concept de </a:t>
            </a:r>
            <a:r>
              <a:rPr lang="fr-FR" altLang="fr-FR" b="1" dirty="0">
                <a:latin typeface="Arial" panose="020B0604020202020204" pitchFamily="34" charset="0"/>
              </a:rPr>
              <a:t>métacognition</a:t>
            </a:r>
            <a:r>
              <a:rPr lang="fr-FR" altLang="fr-FR" dirty="0">
                <a:latin typeface="Arial" panose="020B0604020202020204" pitchFamily="34" charset="0"/>
              </a:rPr>
              <a:t> (années 1970), présente deux sens différents :</a:t>
            </a:r>
          </a:p>
          <a:p>
            <a:pPr eaLnBrk="1" hangingPunct="1"/>
            <a:r>
              <a:rPr lang="fr-FR" altLang="fr-FR" dirty="0">
                <a:latin typeface="Arial" panose="020B0604020202020204" pitchFamily="34" charset="0"/>
              </a:rPr>
              <a:t>Tout d’abord, la </a:t>
            </a:r>
            <a:r>
              <a:rPr lang="fr-FR" altLang="fr-FR" b="1" dirty="0">
                <a:latin typeface="Arial" panose="020B0604020202020204" pitchFamily="34" charset="0"/>
              </a:rPr>
              <a:t>métacognition</a:t>
            </a:r>
            <a:r>
              <a:rPr lang="fr-FR" altLang="fr-FR" dirty="0">
                <a:latin typeface="Arial" panose="020B0604020202020204" pitchFamily="34" charset="0"/>
              </a:rPr>
              <a:t> désigne les connaissances et la conscience qu’un sujet a de sa propre cognition ou de la cognition d’autrui, en se décentrant pour « se regarder faire ». La métacognition est un but parce que l’élève apprend à mieux </a:t>
            </a:r>
            <a:r>
              <a:rPr lang="fr-FR" altLang="fr-FR" b="1" dirty="0">
                <a:latin typeface="Arial" panose="020B0604020202020204" pitchFamily="34" charset="0"/>
              </a:rPr>
              <a:t>connaître son propre fonctionnement cognitif</a:t>
            </a:r>
            <a:r>
              <a:rPr lang="fr-FR" altLang="fr-FR" dirty="0">
                <a:latin typeface="Arial" panose="020B0604020202020204" pitchFamily="34" charset="0"/>
              </a:rPr>
              <a:t> et à comparer ce dernier au fonctionnement d’autres personnes, et une méthode parce que les processus sont plus efficaces lorsqu’ils sont rendus </a:t>
            </a:r>
            <a:r>
              <a:rPr lang="fr-FR" altLang="fr-FR" b="1" dirty="0">
                <a:latin typeface="Arial" panose="020B0604020202020204" pitchFamily="34" charset="0"/>
              </a:rPr>
              <a:t>conscients</a:t>
            </a:r>
            <a:r>
              <a:rPr lang="fr-FR" altLang="fr-FR" dirty="0">
                <a:latin typeface="Arial" panose="020B0604020202020204" pitchFamily="34" charset="0"/>
              </a:rPr>
              <a:t>. </a:t>
            </a:r>
          </a:p>
          <a:p>
            <a:pPr eaLnBrk="1" hangingPunct="1"/>
            <a:r>
              <a:rPr lang="fr-FR" altLang="fr-FR" dirty="0">
                <a:latin typeface="Arial" panose="020B0604020202020204" pitchFamily="34" charset="0"/>
              </a:rPr>
              <a:t>Dans son deuxième sens, la métacognition désigne l’utilisation de </a:t>
            </a:r>
            <a:r>
              <a:rPr lang="fr-FR" altLang="fr-FR" b="1" dirty="0">
                <a:latin typeface="Arial" panose="020B0604020202020204" pitchFamily="34" charset="0"/>
              </a:rPr>
              <a:t>processus cognitifs</a:t>
            </a:r>
            <a:r>
              <a:rPr lang="fr-FR" altLang="fr-FR" dirty="0">
                <a:latin typeface="Arial" panose="020B0604020202020204" pitchFamily="34" charset="0"/>
              </a:rPr>
              <a:t> qui contrôlent le fonctionnement intellectuel (contrôle exécutif) et permettent de choisir les bons outils au bon moment. Cette notion de contrôle exécutif fait référence aux </a:t>
            </a:r>
            <a:r>
              <a:rPr lang="fr-FR" altLang="fr-FR" b="1" dirty="0">
                <a:latin typeface="Arial" panose="020B0604020202020204" pitchFamily="34" charset="0"/>
              </a:rPr>
              <a:t>fonctions exécutives</a:t>
            </a:r>
            <a:r>
              <a:rPr lang="fr-FR" altLang="fr-FR" dirty="0">
                <a:latin typeface="Arial" panose="020B0604020202020204" pitchFamily="34" charset="0"/>
              </a:rPr>
              <a:t> qui coordonnent les autres fonctions cognitives.</a:t>
            </a:r>
          </a:p>
        </p:txBody>
      </p:sp>
      <p:sp>
        <p:nvSpPr>
          <p:cNvPr id="4" name="Espace réservé du numéro de diapositive 3"/>
          <p:cNvSpPr>
            <a:spLocks noGrp="1"/>
          </p:cNvSpPr>
          <p:nvPr>
            <p:ph type="sldNum" sz="quarter" idx="10"/>
          </p:nvPr>
        </p:nvSpPr>
        <p:spPr/>
        <p:txBody>
          <a:bodyPr/>
          <a:lstStyle/>
          <a:p>
            <a:fld id="{9129D153-639F-4C0D-A9D7-9564C5B725B3}" type="slidenum">
              <a:rPr lang="fr-FR" smtClean="0"/>
              <a:t>3</a:t>
            </a:fld>
            <a:endParaRPr lang="fr-FR"/>
          </a:p>
        </p:txBody>
      </p:sp>
    </p:spTree>
    <p:extLst>
      <p:ext uri="{BB962C8B-B14F-4D97-AF65-F5344CB8AC3E}">
        <p14:creationId xmlns:p14="http://schemas.microsoft.com/office/powerpoint/2010/main" val="8761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961D2B-0033-4716-8629-AF4A445E49C8}" type="slidenum">
              <a:rPr lang="fr-FR" altLang="fr-FR"/>
              <a:pPr>
                <a:spcBef>
                  <a:spcPct val="0"/>
                </a:spcBef>
              </a:pPr>
              <a:t>4</a:t>
            </a:fld>
            <a:endParaRPr lang="fr-FR" altLang="fr-F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lvl="1" eaLnBrk="1" hangingPunct="1"/>
            <a:r>
              <a:rPr lang="fr-FR" altLang="fr-FR" i="1" dirty="0">
                <a:latin typeface="Arial" panose="020B0604020202020204" pitchFamily="34" charset="0"/>
              </a:rPr>
              <a:t>JE SAUTE</a:t>
            </a:r>
          </a:p>
          <a:p>
            <a:pPr lvl="1" eaLnBrk="1" hangingPunct="1"/>
            <a:endParaRPr lang="fr-FR" altLang="fr-FR" i="1" dirty="0">
              <a:latin typeface="Arial" panose="020B0604020202020204" pitchFamily="34" charset="0"/>
            </a:endParaRPr>
          </a:p>
          <a:p>
            <a:pPr lvl="1" eaLnBrk="1" hangingPunct="1"/>
            <a:r>
              <a:rPr lang="fr-FR" altLang="fr-FR" i="1" dirty="0">
                <a:latin typeface="Arial" panose="020B0604020202020204" pitchFamily="34" charset="0"/>
              </a:rPr>
              <a:t>Les termes de </a:t>
            </a:r>
            <a:r>
              <a:rPr lang="fr-FR" altLang="fr-FR" b="1" i="1" dirty="0">
                <a:latin typeface="Arial" panose="020B0604020202020204" pitchFamily="34" charset="0"/>
              </a:rPr>
              <a:t>procédure</a:t>
            </a:r>
            <a:r>
              <a:rPr lang="fr-FR" altLang="fr-FR" i="1" dirty="0">
                <a:latin typeface="Arial" panose="020B0604020202020204" pitchFamily="34" charset="0"/>
              </a:rPr>
              <a:t> ou de démarche sont synonymes. Il s’agit d’un </a:t>
            </a:r>
            <a:r>
              <a:rPr lang="fr-FR" altLang="fr-FR" b="1" i="1" dirty="0">
                <a:latin typeface="Arial" panose="020B0604020202020204" pitchFamily="34" charset="0"/>
              </a:rPr>
              <a:t>savoir-faire qui implique une série séquentielle et prévisible d’actions à réaliser. </a:t>
            </a:r>
            <a:r>
              <a:rPr lang="fr-FR" altLang="fr-FR" i="1" dirty="0">
                <a:latin typeface="Arial" panose="020B0604020202020204" pitchFamily="34" charset="0"/>
              </a:rPr>
              <a:t>Par exemple, lorsque je réalise une addition en colonnes, je dois respecter une démarche rigoureuse avec une série d’étapes indispensables : je pose d’abord les nombres à additionner en colonnes, en respectant la position des unités, dizaines et centaines, puis j’additionne les unités et si le nombre atteint la dizaine ou plus je reporte la retenue dans la colonne appropriée, j’additionne ensuite les dizaines sans oublier la retenue et ainsi de suite…</a:t>
            </a:r>
          </a:p>
          <a:p>
            <a:pPr lvl="1" eaLnBrk="1" hangingPunct="1"/>
            <a:r>
              <a:rPr lang="fr-FR" altLang="fr-FR" i="1" dirty="0">
                <a:latin typeface="Arial" panose="020B0604020202020204" pitchFamily="34" charset="0"/>
              </a:rPr>
              <a:t>Le terme de </a:t>
            </a:r>
            <a:r>
              <a:rPr lang="fr-FR" altLang="fr-FR" b="1" i="1" dirty="0">
                <a:latin typeface="Arial" panose="020B0604020202020204" pitchFamily="34" charset="0"/>
              </a:rPr>
              <a:t>stratégie</a:t>
            </a:r>
            <a:r>
              <a:rPr lang="fr-FR" altLang="fr-FR" i="1" dirty="0">
                <a:latin typeface="Arial" panose="020B0604020202020204" pitchFamily="34" charset="0"/>
              </a:rPr>
              <a:t> est très général et englobe </a:t>
            </a:r>
            <a:r>
              <a:rPr lang="fr-FR" altLang="fr-FR" b="1" i="1" dirty="0">
                <a:latin typeface="Arial" panose="020B0604020202020204" pitchFamily="34" charset="0"/>
              </a:rPr>
              <a:t>tous les moyens utilisés qui permettent d’atteindre l’objectif </a:t>
            </a:r>
            <a:r>
              <a:rPr lang="fr-FR" altLang="fr-FR" i="1" dirty="0">
                <a:latin typeface="Arial" panose="020B0604020202020204" pitchFamily="34" charset="0"/>
              </a:rPr>
              <a:t>visé. On parlera de stratégies cognitives ou de stratégies d’apprentissage pour désigner les moyens que les élèves peuvent utiliser pour acquérir, intégrer et se rappeler les connaissances qu’on leur enseigne : savoir quoi faire, pourquoi, quand et comment le faire. L’utilisation d’une stratégie explicite permet d’améliorer l’apprentissage. La stratégie a un niveau de généralité, et donc de transfert,  plutôt élevé. </a:t>
            </a:r>
          </a:p>
        </p:txBody>
      </p:sp>
    </p:spTree>
    <p:extLst>
      <p:ext uri="{BB962C8B-B14F-4D97-AF65-F5344CB8AC3E}">
        <p14:creationId xmlns:p14="http://schemas.microsoft.com/office/powerpoint/2010/main" val="404032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p:spPr>
        <p:txBody>
          <a:bodyPr/>
          <a:lstStyle/>
          <a:p>
            <a:pPr lvl="1" eaLnBrk="1" hangingPunct="1">
              <a:lnSpc>
                <a:spcPct val="90000"/>
              </a:lnSpc>
            </a:pPr>
            <a:r>
              <a:rPr lang="fr-FR" i="1" dirty="0">
                <a:latin typeface="Times New Roman" panose="02020603050405020304" pitchFamily="18" charset="0"/>
                <a:cs typeface="Times New Roman" panose="02020603050405020304" pitchFamily="18" charset="0"/>
              </a:rPr>
              <a:t>JE</a:t>
            </a:r>
            <a:r>
              <a:rPr lang="fr-FR" i="1" baseline="0" dirty="0">
                <a:latin typeface="Times New Roman" panose="02020603050405020304" pitchFamily="18" charset="0"/>
                <a:cs typeface="Times New Roman" panose="02020603050405020304" pitchFamily="18" charset="0"/>
              </a:rPr>
              <a:t> SAUTE</a:t>
            </a:r>
          </a:p>
          <a:p>
            <a:pPr lvl="1" eaLnBrk="1" hangingPunct="1">
              <a:lnSpc>
                <a:spcPct val="90000"/>
              </a:lnSpc>
            </a:pPr>
            <a:endParaRPr lang="fr-FR" i="1" baseline="0" dirty="0">
              <a:latin typeface="Times New Roman" panose="02020603050405020304" pitchFamily="18" charset="0"/>
              <a:cs typeface="Times New Roman" panose="02020603050405020304" pitchFamily="18" charset="0"/>
            </a:endParaRPr>
          </a:p>
          <a:p>
            <a:pPr lvl="1" eaLnBrk="1" hangingPunct="1">
              <a:lnSpc>
                <a:spcPct val="90000"/>
              </a:lnSpc>
            </a:pPr>
            <a:r>
              <a:rPr lang="fr-FR" i="1" dirty="0">
                <a:latin typeface="Times New Roman" panose="02020603050405020304" pitchFamily="18" charset="0"/>
                <a:cs typeface="Times New Roman" panose="02020603050405020304" pitchFamily="18" charset="0"/>
              </a:rPr>
              <a:t>Les connaissances </a:t>
            </a:r>
            <a:r>
              <a:rPr lang="fr-FR" b="1" i="1" dirty="0">
                <a:latin typeface="Times New Roman" panose="02020603050405020304" pitchFamily="18" charset="0"/>
                <a:cs typeface="Times New Roman" panose="02020603050405020304" pitchFamily="18" charset="0"/>
              </a:rPr>
              <a:t>déclaratives et lexicales </a:t>
            </a:r>
            <a:r>
              <a:rPr lang="fr-FR" i="1" dirty="0">
                <a:latin typeface="Times New Roman" panose="02020603050405020304" pitchFamily="18" charset="0"/>
                <a:cs typeface="Times New Roman" panose="02020603050405020304" pitchFamily="18" charset="0"/>
              </a:rPr>
              <a:t>: elles regroupent les faits, les connaissances encyclopédiques, les définitions, les concepts, les règles. Elles correspondent aux savoirs.</a:t>
            </a:r>
          </a:p>
          <a:p>
            <a:pPr lvl="1" eaLnBrk="1" hangingPunct="1">
              <a:lnSpc>
                <a:spcPct val="90000"/>
              </a:lnSpc>
            </a:pPr>
            <a:endParaRPr lang="fr-FR" i="1" dirty="0">
              <a:latin typeface="Times New Roman" panose="02020603050405020304" pitchFamily="18" charset="0"/>
              <a:cs typeface="Times New Roman" panose="02020603050405020304" pitchFamily="18" charset="0"/>
            </a:endParaRPr>
          </a:p>
          <a:p>
            <a:pPr lvl="1" eaLnBrk="1" hangingPunct="1">
              <a:lnSpc>
                <a:spcPct val="90000"/>
              </a:lnSpc>
            </a:pPr>
            <a:r>
              <a:rPr lang="fr-FR" altLang="fr-FR" b="1" i="1" dirty="0">
                <a:latin typeface="Arial" panose="020B0604020202020204" pitchFamily="34" charset="0"/>
              </a:rPr>
              <a:t>Les connaissances déclaratives </a:t>
            </a:r>
            <a:r>
              <a:rPr lang="fr-FR" altLang="fr-FR" i="1" dirty="0">
                <a:latin typeface="Arial" panose="020B0604020202020204" pitchFamily="34" charset="0"/>
              </a:rPr>
              <a:t>correspondent aux informations factuelles et répondent à la question « quoi ? ». Les connaissances encyclopédiques, livresques, théoriques et les savoirs académiques sont des connaissances déclaratives. Lorsqu’un enseignant demande à ses élèves d’apprendre les différentes parties du squelette, le nom des capitales des pays d’Europe ou les grandes périodes de l’histoire, il sollicite les connaissances déclaratives de ses élèves. Les apprentissages dépendent souvent de la maîtrise de connaissances déclaratives.</a:t>
            </a:r>
          </a:p>
          <a:p>
            <a:pPr lvl="1" eaLnBrk="1" hangingPunct="1">
              <a:lnSpc>
                <a:spcPct val="90000"/>
              </a:lnSpc>
            </a:pPr>
            <a:r>
              <a:rPr lang="fr-FR" altLang="fr-FR" i="1" dirty="0">
                <a:latin typeface="Arial" panose="020B0604020202020204" pitchFamily="34" charset="0"/>
              </a:rPr>
              <a:t>Pour illustrer ces différents types de connaissances, je vais prendre l’exemple d’un apprentissage des « mots de sens proche », en vocabulaire avec un enseignant attentif à développer les connaissances déclaratives, lexicales, procédurales et conditionnelles de ses élèves.</a:t>
            </a:r>
          </a:p>
          <a:p>
            <a:pPr lvl="1" eaLnBrk="1" hangingPunct="1">
              <a:lnSpc>
                <a:spcPct val="90000"/>
              </a:lnSpc>
            </a:pPr>
            <a:r>
              <a:rPr lang="fr-FR" altLang="fr-FR" i="1" dirty="0">
                <a:latin typeface="Arial" panose="020B0604020202020204" pitchFamily="34" charset="0"/>
              </a:rPr>
              <a:t>Pour  l’apprentissage de connaissances déclaratives l’enseignant peut organiser une première séance où il présente différents exemples de mots de sens plus ou moins proche en demandant aux élèves de définir les caractéristiques de ces mots et de préciser en quoi un mot peut être défini comme proche d’un autre au niveau de son sens.</a:t>
            </a:r>
          </a:p>
          <a:p>
            <a:pPr lvl="1" eaLnBrk="1" hangingPunct="1">
              <a:lnSpc>
                <a:spcPct val="90000"/>
              </a:lnSpc>
            </a:pPr>
            <a:r>
              <a:rPr lang="fr-FR" altLang="fr-FR" i="1" dirty="0">
                <a:latin typeface="Arial" panose="020B0604020202020204" pitchFamily="34" charset="0"/>
              </a:rPr>
              <a:t>Cette démarche permet aux élèves de découvrir les caractéristiques d’un mot de sens proche. La mise en commun permet ensuite d’en donner une définition. Les élèves peuvent alors répondre à la question « quoi ? » qui définit les connaissances déclaratives : « Qu’est-ce qu’un mot de sens proche? ». </a:t>
            </a:r>
          </a:p>
          <a:p>
            <a:pPr lvl="1" eaLnBrk="1" hangingPunct="1">
              <a:lnSpc>
                <a:spcPct val="90000"/>
              </a:lnSpc>
            </a:pPr>
            <a:endParaRPr lang="fr-FR" altLang="fr-FR" i="1" dirty="0">
              <a:latin typeface="Arial" panose="020B0604020202020204" pitchFamily="34" charset="0"/>
            </a:endParaRPr>
          </a:p>
          <a:p>
            <a:pPr lvl="1" eaLnBrk="1" hangingPunct="1">
              <a:lnSpc>
                <a:spcPct val="90000"/>
              </a:lnSpc>
            </a:pPr>
            <a:r>
              <a:rPr lang="fr-FR" altLang="fr-FR" b="1" i="1" dirty="0">
                <a:latin typeface="Arial" panose="020B0604020202020204" pitchFamily="34" charset="0"/>
              </a:rPr>
              <a:t>Les connaissances lexicales</a:t>
            </a:r>
            <a:r>
              <a:rPr lang="fr-FR" altLang="fr-FR" i="1" dirty="0">
                <a:latin typeface="Arial" panose="020B0604020202020204" pitchFamily="34" charset="0"/>
              </a:rPr>
              <a:t> = </a:t>
            </a:r>
            <a:r>
              <a:rPr lang="fr-FR" i="1" dirty="0">
                <a:latin typeface="Times New Roman" panose="02020603050405020304" pitchFamily="18" charset="0"/>
                <a:cs typeface="Times New Roman" panose="02020603050405020304" pitchFamily="18" charset="0"/>
              </a:rPr>
              <a:t>sous-catégorie des connaissances déclaratives ; </a:t>
            </a:r>
            <a:r>
              <a:rPr lang="fr-FR" altLang="fr-FR" i="1" dirty="0">
                <a:latin typeface="Arial" panose="020B0604020202020204" pitchFamily="34" charset="0"/>
              </a:rPr>
              <a:t>permettent de regrouper la plupart des connaissances déclaratives autour de quelques concepts-clés. Concept = symbole qui représente une classe d’objets possédant des propriétés communes. Les connaissances déclaratives sont très vastes et surchargent la mémoire. Les regrouper autour de concepts permet aux élèves d’avoir des points d’ancrage solides sur lesquels se focalisent les savoirs encyclopédiques. </a:t>
            </a:r>
          </a:p>
          <a:p>
            <a:pPr lvl="1" eaLnBrk="1" hangingPunct="1">
              <a:lnSpc>
                <a:spcPct val="90000"/>
              </a:lnSpc>
            </a:pPr>
            <a:r>
              <a:rPr lang="fr-FR" altLang="fr-FR" i="1" dirty="0">
                <a:latin typeface="Arial" panose="020B0604020202020204" pitchFamily="34" charset="0"/>
              </a:rPr>
              <a:t>Les concepts sont organisés en des réseaux de relations, qui regroupent, autour d’un mot, d’une explication, des exemples, des idées, qui, ensemble créent un ensemble cohérent. L’acquisition de concepts est fondamentale puisqu’elle constitue un outil cognitif qui permet à l’individu de comprendre et d’organiser le monde dans lequel il vit. Les connaissances lexicales offrent aux élèves des repères solides pour les connaissances déclaratives. L’apprentissage de quelques concepts-clés en fin de travail permet une synthèse des éléments à retenir dans un domaine. </a:t>
            </a:r>
          </a:p>
          <a:p>
            <a:pPr lvl="1" eaLnBrk="1" hangingPunct="1">
              <a:lnSpc>
                <a:spcPct val="90000"/>
              </a:lnSpc>
            </a:pPr>
            <a:r>
              <a:rPr lang="fr-FR" altLang="fr-FR" i="1" dirty="0">
                <a:latin typeface="Arial" panose="020B0604020202020204" pitchFamily="34" charset="0"/>
              </a:rPr>
              <a:t>L’usage du schéma heuristique permet de visualiser le noyau des savoirs et d’organiser les connaissances autour d’un « centre de liaison » (placer au centre de la feuille le concept-clé, puis tout autour, en étoile, les concepts secondaires, les exemples, les définitions sous la forme d’un réseau de ramifications). Cette présentation en étoile du schéma heuristique correspond à la réalité cérébrale de l’organisation des informations dans notre mémoire à long terme.</a:t>
            </a:r>
          </a:p>
          <a:p>
            <a:pPr lvl="1" eaLnBrk="1" hangingPunct="1">
              <a:lnSpc>
                <a:spcPct val="90000"/>
              </a:lnSpc>
            </a:pPr>
            <a:r>
              <a:rPr lang="fr-FR" altLang="fr-FR" i="1" dirty="0">
                <a:latin typeface="Arial" panose="020B0604020202020204" pitchFamily="34" charset="0"/>
              </a:rPr>
              <a:t>Reprenons maintenant notre exemple des « mots de sens proche » et voyons de quelle manière les connaissances lexicales peuvent être abordées par l’enseignant. La démarche proposée par l’enseignant a permis aux élèves (en confrontant des « exemples positifs » de mots de sens proche et des « exemples négatifs » de mots de sens « moins proche ») de construire une représentation correcte du concept. L’enseignant conclut son cours sur les mots de sens proche en expliquant aux élèves qu’on les appelle des synonymes. Les élèves ajoutent ce mot et sa définition dans leur glossaire de français et mémoriseront ce nouveau mot de vocabulaire pour le lendemain. Tout le travail qui a été effectué en vocabulaire se résume donc dans l’apprentissage d’un nouveau concept, celui de synonyme, autour duquel se greffent une définition, des exemples et des concepts voisins.</a:t>
            </a:r>
            <a:endParaRPr lang="fr-FR" i="1" dirty="0">
              <a:latin typeface="Arial" panose="020B0604020202020204" pitchFamily="34" charset="0"/>
            </a:endParaRPr>
          </a:p>
        </p:txBody>
      </p:sp>
      <p:sp>
        <p:nvSpPr>
          <p:cNvPr id="1331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F52CB5-E491-4C81-936D-C50B79EB9478}" type="slidenum">
              <a:rPr lang="fr-FR" altLang="fr-FR"/>
              <a:pPr/>
              <a:t>5</a:t>
            </a:fld>
            <a:endParaRPr lang="fr-FR" altLang="fr-FR"/>
          </a:p>
        </p:txBody>
      </p:sp>
    </p:spTree>
    <p:extLst>
      <p:ext uri="{BB962C8B-B14F-4D97-AF65-F5344CB8AC3E}">
        <p14:creationId xmlns:p14="http://schemas.microsoft.com/office/powerpoint/2010/main" val="371899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p:spPr>
        <p:txBody>
          <a:bodyPr/>
          <a:lstStyle/>
          <a:p>
            <a:pPr lvl="1" eaLnBrk="1" hangingPunct="1">
              <a:lnSpc>
                <a:spcPct val="90000"/>
              </a:lnSpc>
            </a:pPr>
            <a:r>
              <a:rPr lang="fr-FR" i="1" dirty="0">
                <a:latin typeface="Times New Roman" panose="02020603050405020304" pitchFamily="18" charset="0"/>
                <a:cs typeface="Times New Roman" panose="02020603050405020304" pitchFamily="18" charset="0"/>
              </a:rPr>
              <a:t>JE SAUTE</a:t>
            </a:r>
          </a:p>
          <a:p>
            <a:pPr lvl="1" eaLnBrk="1" hangingPunct="1">
              <a:lnSpc>
                <a:spcPct val="90000"/>
              </a:lnSpc>
            </a:pPr>
            <a:endParaRPr lang="fr-FR" i="1" dirty="0">
              <a:latin typeface="Times New Roman" panose="02020603050405020304" pitchFamily="18" charset="0"/>
              <a:cs typeface="Times New Roman" panose="02020603050405020304" pitchFamily="18" charset="0"/>
            </a:endParaRPr>
          </a:p>
          <a:p>
            <a:pPr lvl="1" eaLnBrk="1" hangingPunct="1">
              <a:lnSpc>
                <a:spcPct val="90000"/>
              </a:lnSpc>
            </a:pPr>
            <a:r>
              <a:rPr lang="fr-FR" i="1" dirty="0">
                <a:latin typeface="Times New Roman" panose="02020603050405020304" pitchFamily="18" charset="0"/>
                <a:cs typeface="Times New Roman" panose="02020603050405020304" pitchFamily="18" charset="0"/>
              </a:rPr>
              <a:t>Les </a:t>
            </a:r>
            <a:r>
              <a:rPr lang="fr-FR" b="1" i="1" dirty="0">
                <a:latin typeface="Times New Roman" panose="02020603050405020304" pitchFamily="18" charset="0"/>
                <a:cs typeface="Times New Roman" panose="02020603050405020304" pitchFamily="18" charset="0"/>
              </a:rPr>
              <a:t>connaissances métacognitives </a:t>
            </a:r>
            <a:r>
              <a:rPr lang="fr-FR" i="1" dirty="0">
                <a:latin typeface="Times New Roman" panose="02020603050405020304" pitchFamily="18" charset="0"/>
                <a:cs typeface="Times New Roman" panose="02020603050405020304" pitchFamily="18" charset="0"/>
              </a:rPr>
              <a:t>: elles regroupent les connaissances de savoir-faire, comme les procédures, les stratégies ainsi que les conditions d’utilisation de ces savoir-faire.</a:t>
            </a:r>
          </a:p>
          <a:p>
            <a:pPr lvl="1" eaLnBrk="1" hangingPunct="1">
              <a:lnSpc>
                <a:spcPct val="90000"/>
              </a:lnSpc>
            </a:pPr>
            <a:endParaRPr lang="fr-FR" i="1" dirty="0">
              <a:latin typeface="Times New Roman" panose="02020603050405020304" pitchFamily="18" charset="0"/>
              <a:cs typeface="Times New Roman" panose="02020603050405020304" pitchFamily="18" charset="0"/>
            </a:endParaRPr>
          </a:p>
          <a:p>
            <a:pPr lvl="1" eaLnBrk="1" hangingPunct="1">
              <a:lnSpc>
                <a:spcPct val="90000"/>
              </a:lnSpc>
            </a:pPr>
            <a:r>
              <a:rPr lang="fr-FR" altLang="fr-FR" b="1" i="1" dirty="0">
                <a:latin typeface="Arial" panose="020B0604020202020204" pitchFamily="34" charset="0"/>
              </a:rPr>
              <a:t>Les connaissances procédurales</a:t>
            </a:r>
            <a:r>
              <a:rPr lang="fr-FR" altLang="fr-FR" i="1" dirty="0">
                <a:latin typeface="Arial" panose="020B0604020202020204" pitchFamily="34" charset="0"/>
              </a:rPr>
              <a:t> relèvent des procédures et des stratégies d’apprentissage. Elles répondent à la question « comment ? » et elles concernent les habiletés, le savoir-faire, la manière d’exécuter une tâche. Elles se présentent souvent sous la forme d’une séquence d’actions à exécuter dans un certain ordre (procédure). Lorsque l’élève doit répondre à la question « comment doit-il faire ? » il va être amené à mobiliser des connaissances procédurales. (Exemple : pour construire un cercle, tourner le compas avec un bras fixé jusqu’à ce que l’autre bras soit revenu à son point de départ). </a:t>
            </a:r>
          </a:p>
          <a:p>
            <a:pPr lvl="1" eaLnBrk="1" hangingPunct="1">
              <a:lnSpc>
                <a:spcPct val="90000"/>
              </a:lnSpc>
            </a:pPr>
            <a:r>
              <a:rPr lang="fr-FR" altLang="fr-FR" i="1" dirty="0">
                <a:latin typeface="Arial" panose="020B0604020202020204" pitchFamily="34" charset="0"/>
              </a:rPr>
              <a:t>L’école exige de nombreuses connaissances procédurales, mais ne les enseigne pas ! Lire, écrire, résoudre un problème, exigent avant tout des connaissances procédurales. L’enseignement et l’apprentissage des connaissances procédurales </a:t>
            </a:r>
            <a:r>
              <a:rPr lang="fr-FR" altLang="fr-FR" b="1" i="1" dirty="0">
                <a:latin typeface="Arial" panose="020B0604020202020204" pitchFamily="34" charset="0"/>
              </a:rPr>
              <a:t>doit s’effectuer dans et par l’action</a:t>
            </a:r>
            <a:r>
              <a:rPr lang="fr-FR" altLang="fr-FR" i="1" dirty="0">
                <a:latin typeface="Arial" panose="020B0604020202020204" pitchFamily="34" charset="0"/>
              </a:rPr>
              <a:t>. Ces connaissances s’actualisent donc dans des activités concrètes à réaliser : il s’agit par conséquent de proposer à l’élève une tâche et d’analyser ensuite, avec lui, sa manière de la gérer. Sa procédure est peut-être adaptée et demande uniquement quelques ajustements, mais elle peut également être totalement inefficace et exiger une modification radicale.</a:t>
            </a:r>
          </a:p>
          <a:p>
            <a:pPr lvl="1" eaLnBrk="1" hangingPunct="1">
              <a:lnSpc>
                <a:spcPct val="90000"/>
              </a:lnSpc>
            </a:pPr>
            <a:r>
              <a:rPr lang="fr-FR" altLang="fr-FR" i="1" dirty="0">
                <a:latin typeface="Arial" panose="020B0604020202020204" pitchFamily="34" charset="0"/>
              </a:rPr>
              <a:t>Les connaissances procédurales doivent être combinées avec les autres types de connaissances pour être fonctionnelles dans la réalisation des tâches scolaires (Sans une connaissance déclarative du cercle, il serait impossible  de montrer comment procédure et connaissance sont liées) </a:t>
            </a:r>
          </a:p>
          <a:p>
            <a:pPr lvl="1" eaLnBrk="1" hangingPunct="1">
              <a:lnSpc>
                <a:spcPct val="90000"/>
              </a:lnSpc>
            </a:pPr>
            <a:r>
              <a:rPr lang="fr-FR" altLang="fr-FR" i="1" dirty="0">
                <a:latin typeface="Arial" panose="020B0604020202020204" pitchFamily="34" charset="0"/>
              </a:rPr>
              <a:t>Les élèves savent maintenant ce qu’est un mot de sens proche (connaissance déclarative) et connaissent le concept correspondant (connaissance lexicale).</a:t>
            </a:r>
          </a:p>
          <a:p>
            <a:pPr lvl="1" eaLnBrk="1" hangingPunct="1">
              <a:lnSpc>
                <a:spcPct val="90000"/>
              </a:lnSpc>
            </a:pPr>
            <a:r>
              <a:rPr lang="fr-FR" altLang="fr-FR" i="1" dirty="0">
                <a:latin typeface="Arial" panose="020B0604020202020204" pitchFamily="34" charset="0"/>
              </a:rPr>
              <a:t>Ils peuvent maintenant travailler sur une procédure particulière : comment trouver un mot de sens proche ? La méthode de recherche des synonymes dans le dictionnaire constituera, par exemple, la première partie du cours. La seconde partie sera éventuellement consacrée à une procédure efficace de recherche sur l’ordinateur. </a:t>
            </a:r>
          </a:p>
          <a:p>
            <a:pPr lvl="1" eaLnBrk="1" hangingPunct="1">
              <a:lnSpc>
                <a:spcPct val="90000"/>
              </a:lnSpc>
            </a:pPr>
            <a:r>
              <a:rPr lang="fr-FR" altLang="fr-FR" i="1" dirty="0">
                <a:latin typeface="Arial" panose="020B0604020202020204" pitchFamily="34" charset="0"/>
              </a:rPr>
              <a:t>À la fin du cours, les élèves disposeront ainsi de connaissances procédurales sur la recherche de synonymes. Ils sauront dorénavant « comment » effectuer ce travail.</a:t>
            </a:r>
          </a:p>
          <a:p>
            <a:pPr lvl="1" eaLnBrk="1" hangingPunct="1">
              <a:lnSpc>
                <a:spcPct val="90000"/>
              </a:lnSpc>
            </a:pPr>
            <a:endParaRPr lang="fr-FR" altLang="fr-FR" i="1" dirty="0">
              <a:latin typeface="Arial" panose="020B0604020202020204" pitchFamily="34" charset="0"/>
            </a:endParaRPr>
          </a:p>
          <a:p>
            <a:pPr lvl="1" eaLnBrk="1" hangingPunct="1">
              <a:lnSpc>
                <a:spcPct val="80000"/>
              </a:lnSpc>
            </a:pPr>
            <a:r>
              <a:rPr lang="fr-FR" altLang="fr-FR" b="1" i="1" dirty="0">
                <a:latin typeface="Arial" panose="020B0604020202020204" pitchFamily="34" charset="0"/>
              </a:rPr>
              <a:t>Les connaissances conditionnelles</a:t>
            </a:r>
            <a:r>
              <a:rPr lang="fr-FR" altLang="fr-FR" i="1" dirty="0">
                <a:latin typeface="Arial" panose="020B0604020202020204" pitchFamily="34" charset="0"/>
              </a:rPr>
              <a:t> sont responsables du transfert des apprentissages. Elles permettent de répondre à la question « quand et pourquoi ? » et de savoir à quel moment, dans quelles conditions et dans quelle situation mobiliser telle ou telle connaissance. L’élève pourra ainsi reconnaître le type de problème auquel il fait face pour mobiliser les connaissances nécessaires. Il est inutile que l’élève sache résoudre une tâche si, au moment où il rencontre cette tâche, il ne sait pas la reconnaître.</a:t>
            </a:r>
          </a:p>
          <a:p>
            <a:pPr lvl="1" eaLnBrk="1" hangingPunct="1">
              <a:lnSpc>
                <a:spcPct val="80000"/>
              </a:lnSpc>
            </a:pPr>
            <a:r>
              <a:rPr lang="fr-FR" altLang="fr-FR" i="1" dirty="0">
                <a:latin typeface="Arial" panose="020B0604020202020204" pitchFamily="34" charset="0"/>
              </a:rPr>
              <a:t>Par exemple, enseigner à un élève une stratégie efficace de lecture de textes narratifs ne sert à rien, si cet élève est incapable de reconnaître un texte narratif : il sera incapable de mobiliser ses connaissances au bon moment. Lorsqu’il apprend une procédure ou une stratégie, il doit, en parallèle, apprendre à reconnaître les situations dans lesquelles il doit pouvoir les utiliser. Il doit donc reconnaître les éléments du contexte qui justifient leur mise en œuvre.</a:t>
            </a:r>
          </a:p>
          <a:p>
            <a:pPr lvl="1" eaLnBrk="1" hangingPunct="1">
              <a:lnSpc>
                <a:spcPct val="80000"/>
              </a:lnSpc>
            </a:pPr>
            <a:r>
              <a:rPr lang="fr-FR" altLang="fr-FR" i="1" dirty="0">
                <a:latin typeface="Arial" panose="020B0604020202020204" pitchFamily="34" charset="0"/>
              </a:rPr>
              <a:t>Comme pour les connaissances procédurales</a:t>
            </a:r>
            <a:r>
              <a:rPr lang="fr-FR" altLang="fr-FR" b="1" i="1" dirty="0">
                <a:latin typeface="Arial" panose="020B0604020202020204" pitchFamily="34" charset="0"/>
              </a:rPr>
              <a:t>, les connaissances conditionnelles se vérifient uniquement dans l’action.</a:t>
            </a:r>
            <a:r>
              <a:rPr lang="fr-FR" altLang="fr-FR" i="1" dirty="0">
                <a:latin typeface="Arial" panose="020B0604020202020204" pitchFamily="34" charset="0"/>
              </a:rPr>
              <a:t> Si l’élève est capable de dire qu’il doit mobiliser telle ou telle compétence lorsqu’il prépare sa dictée, il démontre qu’il maîtrise des connaissances déclaratives au sujet des conditions de cette préparation. Mais seule la mobilisation en contexte de la bonne procédure permettra de vérifier si l’élève maîtrise bien les connaissances conditionnelles nécessaires.</a:t>
            </a:r>
          </a:p>
          <a:p>
            <a:pPr lvl="1" eaLnBrk="1" hangingPunct="1">
              <a:lnSpc>
                <a:spcPct val="80000"/>
              </a:lnSpc>
            </a:pPr>
            <a:r>
              <a:rPr lang="fr-FR" altLang="fr-FR" i="1" dirty="0">
                <a:latin typeface="Arial" panose="020B0604020202020204" pitchFamily="34" charset="0"/>
              </a:rPr>
              <a:t>Si nous poursuivons notre exemple, les élèves savent maintenant ce qu’est un mot de sens proche (connaissances déclaratives), comment on nomme ce concept (connaissance lexicale) et de quelle manière on peut trouver un synonyme (connaissances procédurales). Il leur manque néanmoins des connaissances pragmatiques : quand et pourquoi rechercher des mots de sens proches ? Le dernier cours sera donc consacré au transfert de cet apprentissage dans une situation de production d’écrits. Les enfants vont apprendre par exemple à trouver des synonymes lorsqu’ils souhaitent éviter des répétitions dans leurs textes. Ils sauront dorénavant quand et pourquoi l’usage des synonymes est utile. Ils pourront ainsi mobiliser leurs nouvelles connaissances dans un contexte adéquat.</a:t>
            </a:r>
          </a:p>
          <a:p>
            <a:pPr lvl="1" eaLnBrk="1" hangingPunct="1">
              <a:lnSpc>
                <a:spcPct val="80000"/>
              </a:lnSpc>
            </a:pPr>
            <a:r>
              <a:rPr lang="fr-FR" altLang="fr-FR" i="1" dirty="0">
                <a:latin typeface="Arial" panose="020B0604020202020204" pitchFamily="34" charset="0"/>
              </a:rPr>
              <a:t>Cet exemple montre la complémentarité de ces quatre types de connaissances. Il est essentiel de ne pas travailler exclusivement sur des connaissances déclaratives et lexicales qui sont peu utiles si les élèves ne savent pas comment, quand et pourquoi les utiliser.</a:t>
            </a:r>
          </a:p>
          <a:p>
            <a:pPr lvl="1"/>
            <a:endParaRPr lang="fr-FR" i="1" dirty="0">
              <a:latin typeface="Arial" panose="020B0604020202020204" pitchFamily="34" charset="0"/>
            </a:endParaRPr>
          </a:p>
        </p:txBody>
      </p:sp>
      <p:sp>
        <p:nvSpPr>
          <p:cNvPr id="15364"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40CD5C-E80D-48FB-A468-66F23A006443}" type="slidenum">
              <a:rPr lang="fr-FR" altLang="fr-FR"/>
              <a:pPr/>
              <a:t>6</a:t>
            </a:fld>
            <a:endParaRPr lang="fr-FR" altLang="fr-FR"/>
          </a:p>
        </p:txBody>
      </p:sp>
    </p:spTree>
    <p:extLst>
      <p:ext uri="{BB962C8B-B14F-4D97-AF65-F5344CB8AC3E}">
        <p14:creationId xmlns:p14="http://schemas.microsoft.com/office/powerpoint/2010/main" val="144451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altLang="fr-FR" dirty="0">
                <a:latin typeface="Arial" panose="020B0604020202020204" pitchFamily="34" charset="0"/>
              </a:rPr>
              <a:t>Etre en réussite scolaire, réussir des activités scolaires complexes (lecture, écriture, calcul…), c’est être capable d’utiliser </a:t>
            </a:r>
            <a:r>
              <a:rPr lang="fr-CH" altLang="fr-FR" dirty="0">
                <a:latin typeface="Arial" panose="020B0604020202020204" pitchFamily="34" charset="0"/>
              </a:rPr>
              <a:t>de manière pertinente et évolutive </a:t>
            </a:r>
            <a:r>
              <a:rPr lang="fr-FR" altLang="fr-FR" dirty="0">
                <a:latin typeface="Arial" panose="020B0604020202020204" pitchFamily="34" charset="0"/>
              </a:rPr>
              <a:t>des réseaux qui interagissent en eux</a:t>
            </a:r>
            <a:r>
              <a:rPr lang="fr-CH" altLang="fr-FR" dirty="0">
                <a:latin typeface="Arial" panose="020B0604020202020204" pitchFamily="34" charset="0"/>
              </a:rPr>
              <a:t> :</a:t>
            </a:r>
          </a:p>
          <a:p>
            <a:pPr eaLnBrk="1" hangingPunct="1"/>
            <a:r>
              <a:rPr lang="fr-CH" altLang="fr-FR" dirty="0">
                <a:latin typeface="Arial" panose="020B0604020202020204" pitchFamily="34" charset="0"/>
              </a:rPr>
              <a:t>- les bonnes stratégies (connaissances procédurales),</a:t>
            </a:r>
          </a:p>
          <a:p>
            <a:pPr marL="0" indent="0" eaLnBrk="1" hangingPunct="1">
              <a:buFontTx/>
              <a:buNone/>
            </a:pPr>
            <a:r>
              <a:rPr lang="fr-CH" altLang="fr-FR" dirty="0">
                <a:latin typeface="Arial" panose="020B0604020202020204" pitchFamily="34" charset="0"/>
              </a:rPr>
              <a:t>- au bon moment (connaissances conditionnelles),</a:t>
            </a:r>
          </a:p>
          <a:p>
            <a:pPr marL="0" indent="0" eaLnBrk="1" hangingPunct="1">
              <a:buFontTx/>
              <a:buNone/>
            </a:pPr>
            <a:r>
              <a:rPr lang="fr-CH" altLang="fr-FR" dirty="0">
                <a:latin typeface="Arial" panose="020B0604020202020204" pitchFamily="34" charset="0"/>
              </a:rPr>
              <a:t>- en mobilisant les connaissances nécessaires (connaissances déclaratives et lexicales)</a:t>
            </a:r>
          </a:p>
          <a:p>
            <a:pPr marL="0" indent="0" eaLnBrk="1" hangingPunct="1">
              <a:buFontTx/>
              <a:buNone/>
            </a:pPr>
            <a:endParaRPr lang="fr-FR" altLang="fr-FR" dirty="0">
              <a:latin typeface="Arial" panose="020B0604020202020204" pitchFamily="34" charset="0"/>
            </a:endParaRPr>
          </a:p>
          <a:p>
            <a:pPr eaLnBrk="1" hangingPunct="1"/>
            <a:r>
              <a:rPr lang="fr-FR" altLang="fr-FR" dirty="0">
                <a:latin typeface="Arial" panose="020B0604020202020204" pitchFamily="34" charset="0"/>
              </a:rPr>
              <a:t>Pour nous enseignants, il s’agit donc:</a:t>
            </a:r>
          </a:p>
          <a:p>
            <a:pPr eaLnBrk="1" hangingPunct="1"/>
            <a:r>
              <a:rPr lang="fr-FR" altLang="fr-FR" dirty="0">
                <a:latin typeface="Arial" panose="020B0604020202020204" pitchFamily="34" charset="0"/>
              </a:rPr>
              <a:t>- de faire acquérir les connaissances et les compétences des programmes.</a:t>
            </a:r>
          </a:p>
          <a:p>
            <a:pPr eaLnBrk="1" hangingPunct="1">
              <a:buFontTx/>
              <a:buNone/>
            </a:pPr>
            <a:r>
              <a:rPr lang="fr-FR" altLang="fr-FR" dirty="0">
                <a:latin typeface="Arial" panose="020B0604020202020204" pitchFamily="34" charset="0"/>
              </a:rPr>
              <a:t>-</a:t>
            </a:r>
            <a:r>
              <a:rPr lang="fr-FR" altLang="fr-FR" baseline="0" dirty="0">
                <a:latin typeface="Arial" panose="020B0604020202020204" pitchFamily="34" charset="0"/>
              </a:rPr>
              <a:t> </a:t>
            </a:r>
            <a:r>
              <a:rPr lang="fr-FR" altLang="fr-FR" dirty="0">
                <a:latin typeface="Arial" panose="020B0604020202020204" pitchFamily="34" charset="0"/>
              </a:rPr>
              <a:t>d’enseigner les stratégies cognitives et métacognitives nécessaires à ces acquisitions.</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Les activités métacognitives sont au centre de l’apprentissage : pour aider les élèves et leur permettre de prendre conscience du fonctionnement de leur propre pensée, l’enseignant va les encourager à s’interroger sur leurs stratégies d’apprentissage, à les analyser, à les perfectionner, voire, si nécessaire, à les remplacer par des stratégies plus performantes.</a:t>
            </a:r>
          </a:p>
          <a:p>
            <a:endParaRPr lang="fr-FR" dirty="0"/>
          </a:p>
        </p:txBody>
      </p:sp>
      <p:sp>
        <p:nvSpPr>
          <p:cNvPr id="4" name="Espace réservé du numéro de diapositive 3"/>
          <p:cNvSpPr>
            <a:spLocks noGrp="1"/>
          </p:cNvSpPr>
          <p:nvPr>
            <p:ph type="sldNum" sz="quarter" idx="10"/>
          </p:nvPr>
        </p:nvSpPr>
        <p:spPr/>
        <p:txBody>
          <a:bodyPr/>
          <a:lstStyle/>
          <a:p>
            <a:fld id="{9129D153-639F-4C0D-A9D7-9564C5B725B3}" type="slidenum">
              <a:rPr lang="fr-FR" smtClean="0"/>
              <a:t>7</a:t>
            </a:fld>
            <a:endParaRPr lang="fr-FR"/>
          </a:p>
        </p:txBody>
      </p:sp>
    </p:spTree>
    <p:extLst>
      <p:ext uri="{BB962C8B-B14F-4D97-AF65-F5344CB8AC3E}">
        <p14:creationId xmlns:p14="http://schemas.microsoft.com/office/powerpoint/2010/main" val="37059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6DF70-E4A4-4EC7-9B74-E04C9BE8AE17}" type="slidenum">
              <a:rPr lang="fr-FR" altLang="fr-FR"/>
              <a:pPr>
                <a:spcBef>
                  <a:spcPct val="0"/>
                </a:spcBef>
              </a:pPr>
              <a:t>8</a:t>
            </a:fld>
            <a:endParaRPr lang="fr-FR" altLang="fr-F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fr-FR" altLang="fr-FR" dirty="0">
                <a:latin typeface="Arial" panose="020B0604020202020204" pitchFamily="34" charset="0"/>
              </a:rPr>
              <a:t>Ce schéma du fonctionnement cognitif est une synthèse construite à partir de plusieurs modèles qui présentent souvent la même architecture globale, mais diffèrent sur la place des différents éléments ou sur le vocabulaire utilisé.</a:t>
            </a:r>
          </a:p>
          <a:p>
            <a:pPr eaLnBrk="1" hangingPunct="1"/>
            <a:r>
              <a:rPr lang="fr-FR" altLang="fr-FR" dirty="0">
                <a:latin typeface="Arial" panose="020B0604020202020204" pitchFamily="34" charset="0"/>
              </a:rPr>
              <a:t>Ce schéma est un modèle de fonctionnement cognitif très général qui est applicable à l’ensemble des tâches cognitives. Il tire son intérêt de sa grande généralité et peut être utilisé, dans le cadre scolaire, pour analyser toutes les tâches cognitives, de la plus simple à la plus complexe.</a:t>
            </a:r>
          </a:p>
          <a:p>
            <a:pPr eaLnBrk="1" hangingPunct="1"/>
            <a:r>
              <a:rPr lang="fr-FR" altLang="fr-FR" dirty="0">
                <a:latin typeface="Arial" panose="020B0604020202020204" pitchFamily="34" charset="0"/>
              </a:rPr>
              <a:t>Le fonctionnement cognitif est piloté par l’élève qui joue un rôle actif dans tout le processus. C’est lui qui décide, et lui seul, s’il désire apprendre et comment il va le faire. </a:t>
            </a:r>
            <a:r>
              <a:rPr lang="fr-FR" altLang="fr-FR" b="1" dirty="0">
                <a:latin typeface="Arial" panose="020B0604020202020204" pitchFamily="34" charset="0"/>
              </a:rPr>
              <a:t>Le travail cognitif consiste à transformer activement une information, provenant de son environnement, en une connaissance personnelle, c’est-à-dire à s’approprier réellement un savoir</a:t>
            </a:r>
            <a:r>
              <a:rPr lang="fr-FR" altLang="fr-FR" dirty="0">
                <a:latin typeface="Arial" panose="020B0604020202020204" pitchFamily="34" charset="0"/>
              </a:rPr>
              <a:t>. </a:t>
            </a:r>
            <a:r>
              <a:rPr lang="fr-FR" altLang="fr-FR" b="1" dirty="0">
                <a:latin typeface="Arial" panose="020B0604020202020204" pitchFamily="34" charset="0"/>
              </a:rPr>
              <a:t>Le système cognitif n’enregistre pas passivement les informations, il manipule des symboles, les transforme en représentations mentales. </a:t>
            </a:r>
            <a:r>
              <a:rPr lang="fr-FR" altLang="fr-FR" dirty="0">
                <a:latin typeface="Arial" panose="020B0604020202020204" pitchFamily="34" charset="0"/>
              </a:rPr>
              <a:t>C’est un système symbolique actif.</a:t>
            </a:r>
          </a:p>
        </p:txBody>
      </p:sp>
    </p:spTree>
    <p:extLst>
      <p:ext uri="{BB962C8B-B14F-4D97-AF65-F5344CB8AC3E}">
        <p14:creationId xmlns:p14="http://schemas.microsoft.com/office/powerpoint/2010/main" val="25229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BFF8F2-AA06-4719-BFA6-F8A71DB11419}" type="slidenum">
              <a:rPr lang="fr-FR" altLang="fr-FR"/>
              <a:pPr>
                <a:spcBef>
                  <a:spcPct val="0"/>
                </a:spcBef>
              </a:pPr>
              <a:t>9</a:t>
            </a:fld>
            <a:endParaRPr lang="fr-FR" altLang="fr-F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fr-FR" altLang="fr-FR" dirty="0">
                <a:latin typeface="Arial" panose="020B0604020202020204" pitchFamily="34" charset="0"/>
              </a:rPr>
              <a:t>En simplifiant beaucoup, on pourrait dire que toute tâche cognitive se résume à trois étapes principales : </a:t>
            </a:r>
            <a:r>
              <a:rPr lang="fr-FR" altLang="fr-FR" b="1" dirty="0">
                <a:latin typeface="Arial" panose="020B0604020202020204" pitchFamily="34" charset="0"/>
              </a:rPr>
              <a:t>la prise d’information </a:t>
            </a:r>
            <a:r>
              <a:rPr lang="fr-FR" altLang="fr-FR" dirty="0">
                <a:latin typeface="Arial" panose="020B0604020202020204" pitchFamily="34" charset="0"/>
              </a:rPr>
              <a:t>– qui s’effectue dans l’environnement du sujet – (input ou entrée),</a:t>
            </a:r>
            <a:r>
              <a:rPr lang="fr-FR" altLang="fr-FR" b="1" dirty="0">
                <a:latin typeface="Arial" panose="020B0604020202020204" pitchFamily="34" charset="0"/>
              </a:rPr>
              <a:t> le traitement de cette information </a:t>
            </a:r>
            <a:r>
              <a:rPr lang="fr-FR" altLang="fr-FR" dirty="0">
                <a:latin typeface="Arial" panose="020B0604020202020204" pitchFamily="34" charset="0"/>
              </a:rPr>
              <a:t>(processeur central) et </a:t>
            </a:r>
            <a:r>
              <a:rPr lang="fr-FR" altLang="fr-FR" b="1" dirty="0">
                <a:latin typeface="Arial" panose="020B0604020202020204" pitchFamily="34" charset="0"/>
              </a:rPr>
              <a:t>l’expression de la réponse du sujet </a:t>
            </a:r>
            <a:r>
              <a:rPr lang="fr-FR" altLang="fr-FR" dirty="0">
                <a:latin typeface="Arial" panose="020B0604020202020204" pitchFamily="34" charset="0"/>
              </a:rPr>
              <a:t>(output ou sortie) vers son environnement. </a:t>
            </a:r>
          </a:p>
          <a:p>
            <a:pPr eaLnBrk="1" hangingPunct="1"/>
            <a:r>
              <a:rPr lang="fr-FR" altLang="fr-FR" dirty="0">
                <a:latin typeface="Arial" panose="020B0604020202020204" pitchFamily="34" charset="0"/>
              </a:rPr>
              <a:t>L’intérêt de ce modèle général de traitement de l’information réside dans la possibilité d’analyser le fonctionnement de l’élève dans des tâches scolaires pour lui apporter une aide ciblée sur l’une ou l’autre de ces 3 phases.</a:t>
            </a:r>
          </a:p>
          <a:p>
            <a:pPr eaLnBrk="1" hangingPunct="1"/>
            <a:r>
              <a:rPr lang="fr-FR" altLang="fr-FR" dirty="0">
                <a:latin typeface="Arial" panose="020B0604020202020204" pitchFamily="34" charset="0"/>
              </a:rPr>
              <a:t>Certains élèves présentent systématiquement une mauvaise maîtrise de l’impulsivité dans la phase de prise d’informations. </a:t>
            </a:r>
          </a:p>
          <a:p>
            <a:pPr eaLnBrk="1" hangingPunct="1"/>
            <a:r>
              <a:rPr lang="fr-FR" altLang="fr-FR" dirty="0">
                <a:latin typeface="Arial" panose="020B0604020202020204" pitchFamily="34" charset="0"/>
              </a:rPr>
              <a:t>D’autres, tellement occupés à réaliser des opérations, perdent l’objectif visé lors de la phase de traitement.</a:t>
            </a:r>
          </a:p>
          <a:p>
            <a:pPr eaLnBrk="1" hangingPunct="1"/>
            <a:r>
              <a:rPr lang="fr-FR" altLang="fr-FR" dirty="0">
                <a:latin typeface="Arial" panose="020B0604020202020204" pitchFamily="34" charset="0"/>
              </a:rPr>
              <a:t>D’autres enfin sont incapables de communiquer le résultat de leur réflexion et sont pénalisés si l’enseignant évalue le produit et non les processus utilisés.</a:t>
            </a:r>
          </a:p>
        </p:txBody>
      </p:sp>
    </p:spTree>
    <p:extLst>
      <p:ext uri="{BB962C8B-B14F-4D97-AF65-F5344CB8AC3E}">
        <p14:creationId xmlns:p14="http://schemas.microsoft.com/office/powerpoint/2010/main" val="236946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p>
        </p:txBody>
      </p:sp>
      <p:sp>
        <p:nvSpPr>
          <p:cNvPr id="3" name="Espace réservé du contenu 2"/>
          <p:cNvSpPr>
            <a:spLocks noGrp="1"/>
          </p:cNvSpPr>
          <p:nvPr>
            <p:ph sz="half" idx="1"/>
          </p:nvPr>
        </p:nvSpPr>
        <p:spPr>
          <a:xfrm>
            <a:off x="609600" y="1600200"/>
            <a:ext cx="10972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0" y="3938589"/>
            <a:ext cx="10972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AE0DB69B-9F0C-44DB-9577-60AE828DCCE3}" type="slidenum">
              <a:rPr lang="fr-FR" altLang="fr-FR"/>
              <a:pPr>
                <a:defRPr/>
              </a:pPr>
              <a:t>‹N°›</a:t>
            </a:fld>
            <a:endParaRPr lang="fr-FR" altLang="fr-FR"/>
          </a:p>
        </p:txBody>
      </p:sp>
    </p:spTree>
    <p:extLst>
      <p:ext uri="{BB962C8B-B14F-4D97-AF65-F5344CB8AC3E}">
        <p14:creationId xmlns:p14="http://schemas.microsoft.com/office/powerpoint/2010/main" val="379065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1959" y="2885449"/>
            <a:ext cx="9181578" cy="990019"/>
          </a:xfrm>
        </p:spPr>
        <p:txBody>
          <a:bodyPr/>
          <a:lstStyle/>
          <a:p>
            <a:r>
              <a:rPr lang="fr-FR" altLang="fr-FR" b="1" dirty="0"/>
              <a:t>Le fonctionnement cognitif</a:t>
            </a:r>
            <a:endParaRPr lang="fr-FR" dirty="0"/>
          </a:p>
        </p:txBody>
      </p:sp>
      <p:sp>
        <p:nvSpPr>
          <p:cNvPr id="3" name="Sous-titre 2"/>
          <p:cNvSpPr>
            <a:spLocks noGrp="1"/>
          </p:cNvSpPr>
          <p:nvPr>
            <p:ph type="subTitle" idx="1"/>
          </p:nvPr>
        </p:nvSpPr>
        <p:spPr>
          <a:xfrm>
            <a:off x="3645074" y="5513295"/>
            <a:ext cx="5152940" cy="1050344"/>
          </a:xfrm>
        </p:spPr>
        <p:txBody>
          <a:bodyPr/>
          <a:lstStyle/>
          <a:p>
            <a:r>
              <a:rPr lang="fr-FR" dirty="0"/>
              <a:t>Animation pédagogique du 18 novembre 2016</a:t>
            </a:r>
          </a:p>
          <a:p>
            <a:pPr algn="ctr"/>
            <a:r>
              <a:rPr lang="fr-FR" dirty="0"/>
              <a:t>Anne </a:t>
            </a:r>
            <a:r>
              <a:rPr lang="fr-FR" dirty="0" err="1"/>
              <a:t>Danset</a:t>
            </a:r>
            <a:r>
              <a:rPr lang="fr-FR" dirty="0"/>
              <a:t>-Huot</a:t>
            </a:r>
          </a:p>
          <a:p>
            <a:pPr algn="ctr"/>
            <a:endParaRPr lang="fr-FR" dirty="0"/>
          </a:p>
        </p:txBody>
      </p:sp>
    </p:spTree>
    <p:extLst>
      <p:ext uri="{BB962C8B-B14F-4D97-AF65-F5344CB8AC3E}">
        <p14:creationId xmlns:p14="http://schemas.microsoft.com/office/powerpoint/2010/main" val="212324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981200" y="274638"/>
            <a:ext cx="8229600" cy="633412"/>
          </a:xfrm>
        </p:spPr>
        <p:txBody>
          <a:bodyPr>
            <a:normAutofit fontScale="90000"/>
          </a:bodyPr>
          <a:lstStyle/>
          <a:p>
            <a:pPr eaLnBrk="1" hangingPunct="1"/>
            <a:r>
              <a:rPr lang="fr-FR" altLang="fr-FR"/>
              <a:t>Environnement et prise d’information</a:t>
            </a:r>
          </a:p>
        </p:txBody>
      </p:sp>
      <p:pic>
        <p:nvPicPr>
          <p:cNvPr id="22531" name="Picture 8" descr="Copie (6) de fonctionnement cognit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0012" y="1268414"/>
            <a:ext cx="8569325" cy="5057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37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r-FR" altLang="fr-FR" sz="4000"/>
              <a:t>Difficultés liées au registre perceptif</a:t>
            </a:r>
          </a:p>
        </p:txBody>
      </p:sp>
      <p:sp>
        <p:nvSpPr>
          <p:cNvPr id="24579" name="Rectangle 3"/>
          <p:cNvSpPr>
            <a:spLocks noGrp="1" noChangeArrowheads="1"/>
          </p:cNvSpPr>
          <p:nvPr>
            <p:ph type="body" idx="1"/>
          </p:nvPr>
        </p:nvSpPr>
        <p:spPr/>
        <p:txBody>
          <a:bodyPr>
            <a:normAutofit fontScale="92500" lnSpcReduction="20000"/>
          </a:bodyPr>
          <a:lstStyle/>
          <a:p>
            <a:pPr eaLnBrk="1" hangingPunct="1">
              <a:lnSpc>
                <a:spcPct val="90000"/>
              </a:lnSpc>
              <a:buFontTx/>
              <a:buNone/>
            </a:pPr>
            <a:r>
              <a:rPr lang="fr-FR" altLang="fr-FR" sz="2800"/>
              <a:t>L’élève peut :</a:t>
            </a:r>
          </a:p>
          <a:p>
            <a:pPr eaLnBrk="1" hangingPunct="1">
              <a:lnSpc>
                <a:spcPct val="90000"/>
              </a:lnSpc>
            </a:pPr>
            <a:r>
              <a:rPr lang="fr-FR" altLang="fr-FR" sz="2800"/>
              <a:t>être distrait et ne pas percevoir certaines informations. </a:t>
            </a:r>
          </a:p>
          <a:p>
            <a:pPr eaLnBrk="1" hangingPunct="1">
              <a:lnSpc>
                <a:spcPct val="90000"/>
              </a:lnSpc>
            </a:pPr>
            <a:r>
              <a:rPr lang="fr-FR" altLang="fr-FR" sz="2800"/>
              <a:t>s’arrêter sur des détails du texte ou sur une illustration peu significative.</a:t>
            </a:r>
          </a:p>
          <a:p>
            <a:pPr eaLnBrk="1" hangingPunct="1">
              <a:lnSpc>
                <a:spcPct val="90000"/>
              </a:lnSpc>
            </a:pPr>
            <a:r>
              <a:rPr lang="fr-FR" altLang="fr-FR" sz="2800"/>
              <a:t>travailler de manière impulsive, sans planifier son travail.</a:t>
            </a:r>
          </a:p>
          <a:p>
            <a:pPr eaLnBrk="1" hangingPunct="1">
              <a:lnSpc>
                <a:spcPct val="90000"/>
              </a:lnSpc>
            </a:pPr>
            <a:r>
              <a:rPr lang="fr-FR" altLang="fr-FR" sz="2800"/>
              <a:t>être parasité par sa pensée privée. </a:t>
            </a:r>
          </a:p>
          <a:p>
            <a:pPr eaLnBrk="1" hangingPunct="1">
              <a:lnSpc>
                <a:spcPct val="90000"/>
              </a:lnSpc>
            </a:pPr>
            <a:r>
              <a:rPr lang="fr-FR" altLang="fr-FR" sz="2800"/>
              <a:t>ne pas transformer l’information en percepts signifiants.</a:t>
            </a:r>
          </a:p>
        </p:txBody>
      </p:sp>
    </p:spTree>
    <p:extLst>
      <p:ext uri="{BB962C8B-B14F-4D97-AF65-F5344CB8AC3E}">
        <p14:creationId xmlns:p14="http://schemas.microsoft.com/office/powerpoint/2010/main" val="401988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fr-FR" altLang="fr-FR" sz="4000"/>
              <a:t>Mémoire de travail (MDT)</a:t>
            </a:r>
          </a:p>
        </p:txBody>
      </p:sp>
      <p:pic>
        <p:nvPicPr>
          <p:cNvPr id="26627"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8213" y="1268414"/>
            <a:ext cx="3048000" cy="237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7"/>
          <p:cNvSpPr>
            <a:spLocks noGrp="1" noChangeArrowheads="1"/>
          </p:cNvSpPr>
          <p:nvPr>
            <p:ph type="body" sz="half" idx="2"/>
          </p:nvPr>
        </p:nvSpPr>
        <p:spPr/>
        <p:txBody>
          <a:bodyPr/>
          <a:lstStyle/>
          <a:p>
            <a:pPr algn="ctr" eaLnBrk="1" hangingPunct="1">
              <a:lnSpc>
                <a:spcPct val="80000"/>
              </a:lnSpc>
              <a:buFontTx/>
              <a:buNone/>
            </a:pPr>
            <a:r>
              <a:rPr lang="fr-FR" altLang="fr-FR" sz="2000" u="sng"/>
              <a:t>Soulager la mémoire de travail</a:t>
            </a:r>
          </a:p>
          <a:p>
            <a:pPr eaLnBrk="1" hangingPunct="1">
              <a:lnSpc>
                <a:spcPct val="80000"/>
              </a:lnSpc>
            </a:pPr>
            <a:r>
              <a:rPr lang="fr-FR" altLang="fr-FR" sz="2000"/>
              <a:t>Fournir un </a:t>
            </a:r>
            <a:r>
              <a:rPr lang="fr-FR" altLang="fr-FR" sz="2000" b="1"/>
              <a:t>support écrit </a:t>
            </a:r>
            <a:r>
              <a:rPr lang="fr-FR" altLang="fr-FR" sz="2000"/>
              <a:t>(bande numérique, fiche de procédure décrivant la démarche à accomplir et les étapes à respecter…). </a:t>
            </a:r>
          </a:p>
          <a:p>
            <a:pPr eaLnBrk="1" hangingPunct="1">
              <a:lnSpc>
                <a:spcPct val="80000"/>
              </a:lnSpc>
            </a:pPr>
            <a:r>
              <a:rPr lang="fr-FR" altLang="fr-FR" sz="2000" b="1"/>
              <a:t>Décomposer l’activité de traitement </a:t>
            </a:r>
            <a:r>
              <a:rPr lang="fr-FR" altLang="fr-FR" sz="2000"/>
              <a:t>: proposer une progression pas à pas au niveau des </a:t>
            </a:r>
            <a:r>
              <a:rPr lang="fr-FR" altLang="fr-FR" sz="2000" b="1"/>
              <a:t>processus </a:t>
            </a:r>
            <a:r>
              <a:rPr lang="fr-FR" altLang="fr-FR" sz="2000"/>
              <a:t>(poser les soustractions au début de l’acquisition de la technique opératoire de la division) et au niveau des </a:t>
            </a:r>
            <a:r>
              <a:rPr lang="fr-FR" altLang="fr-FR" sz="2000" b="1"/>
              <a:t>stratégies </a:t>
            </a:r>
            <a:r>
              <a:rPr lang="fr-FR" altLang="fr-FR" sz="2000"/>
              <a:t>(grille de relecture en production d’écrits ou en résolution de problèmes). </a:t>
            </a:r>
          </a:p>
        </p:txBody>
      </p:sp>
      <p:sp>
        <p:nvSpPr>
          <p:cNvPr id="26629" name="Rectangle 8"/>
          <p:cNvSpPr>
            <a:spLocks noGrp="1" noChangeArrowheads="1"/>
          </p:cNvSpPr>
          <p:nvPr>
            <p:ph type="body" sz="half" idx="4294967295"/>
          </p:nvPr>
        </p:nvSpPr>
        <p:spPr>
          <a:xfrm>
            <a:off x="5448300" y="1485900"/>
            <a:ext cx="4826000" cy="2159000"/>
          </a:xfrm>
        </p:spPr>
        <p:txBody>
          <a:bodyPr>
            <a:normAutofit fontScale="92500" lnSpcReduction="20000"/>
          </a:bodyPr>
          <a:lstStyle/>
          <a:p>
            <a:pPr eaLnBrk="1" hangingPunct="1">
              <a:lnSpc>
                <a:spcPct val="80000"/>
              </a:lnSpc>
              <a:buFontTx/>
              <a:buNone/>
            </a:pPr>
            <a:r>
              <a:rPr lang="fr-FR" altLang="fr-FR" b="1"/>
              <a:t>Administrateur Central</a:t>
            </a:r>
          </a:p>
          <a:p>
            <a:pPr eaLnBrk="1" hangingPunct="1">
              <a:lnSpc>
                <a:spcPct val="80000"/>
              </a:lnSpc>
              <a:buFontTx/>
              <a:buNone/>
            </a:pPr>
            <a:r>
              <a:rPr lang="fr-FR" altLang="fr-FR" b="1"/>
              <a:t>Boucle phonologique (MCT verbale)</a:t>
            </a:r>
          </a:p>
          <a:p>
            <a:pPr eaLnBrk="1" hangingPunct="1">
              <a:lnSpc>
                <a:spcPct val="80000"/>
              </a:lnSpc>
              <a:buFontTx/>
              <a:buNone/>
            </a:pPr>
            <a:r>
              <a:rPr lang="fr-FR" altLang="fr-FR" b="1"/>
              <a:t>Calepin Visuo-Spatial (MCT visuo-spatiale)</a:t>
            </a:r>
          </a:p>
          <a:p>
            <a:pPr eaLnBrk="1" hangingPunct="1">
              <a:lnSpc>
                <a:spcPct val="80000"/>
              </a:lnSpc>
              <a:buFontTx/>
              <a:buNone/>
            </a:pPr>
            <a:endParaRPr lang="fr-FR" altLang="fr-FR"/>
          </a:p>
          <a:p>
            <a:pPr eaLnBrk="1" hangingPunct="1">
              <a:lnSpc>
                <a:spcPct val="80000"/>
              </a:lnSpc>
            </a:pPr>
            <a:r>
              <a:rPr lang="fr-FR" altLang="fr-FR"/>
              <a:t>durée de stockage limitée : de 2-3 secondes à une minute</a:t>
            </a:r>
          </a:p>
          <a:p>
            <a:pPr eaLnBrk="1" hangingPunct="1">
              <a:lnSpc>
                <a:spcPct val="80000"/>
              </a:lnSpc>
            </a:pPr>
            <a:r>
              <a:rPr lang="fr-FR" altLang="fr-FR"/>
              <a:t>capacité de stockage limitée : 7 ± 2 informations </a:t>
            </a:r>
            <a:r>
              <a:rPr lang="fr-FR" altLang="fr-FR">
                <a:sym typeface="Wingdings" panose="05000000000000000000" pitchFamily="2" charset="2"/>
              </a:rPr>
              <a:t></a:t>
            </a:r>
            <a:r>
              <a:rPr lang="fr-FR" altLang="fr-FR"/>
              <a:t> stratégie de regroupement</a:t>
            </a:r>
          </a:p>
        </p:txBody>
      </p:sp>
    </p:spTree>
    <p:extLst>
      <p:ext uri="{BB962C8B-B14F-4D97-AF65-F5344CB8AC3E}">
        <p14:creationId xmlns:p14="http://schemas.microsoft.com/office/powerpoint/2010/main" val="21192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981200" y="274638"/>
            <a:ext cx="8229600" cy="850900"/>
          </a:xfrm>
        </p:spPr>
        <p:txBody>
          <a:bodyPr/>
          <a:lstStyle/>
          <a:p>
            <a:pPr eaLnBrk="1" hangingPunct="1"/>
            <a:r>
              <a:rPr lang="fr-FR" altLang="fr-FR"/>
              <a:t>Traitement de l’information</a:t>
            </a:r>
          </a:p>
        </p:txBody>
      </p:sp>
      <p:pic>
        <p:nvPicPr>
          <p:cNvPr id="28675" name="Picture 10" descr="Copie (3) de fonctionnement cognit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1434" y="1249363"/>
            <a:ext cx="8518181" cy="502688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0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FR" altLang="fr-FR"/>
              <a:t>Les processus métacognitifs</a:t>
            </a:r>
          </a:p>
        </p:txBody>
      </p:sp>
      <p:sp>
        <p:nvSpPr>
          <p:cNvPr id="30723" name="Rectangle 3"/>
          <p:cNvSpPr>
            <a:spLocks noGrp="1" noChangeArrowheads="1"/>
          </p:cNvSpPr>
          <p:nvPr>
            <p:ph type="body" sz="half" idx="1"/>
          </p:nvPr>
        </p:nvSpPr>
        <p:spPr/>
        <p:txBody>
          <a:bodyPr>
            <a:normAutofit fontScale="92500" lnSpcReduction="20000"/>
          </a:bodyPr>
          <a:lstStyle/>
          <a:p>
            <a:pPr eaLnBrk="1" hangingPunct="1"/>
            <a:r>
              <a:rPr lang="fr-FR" altLang="fr-FR" sz="3200" dirty="0">
                <a:solidFill>
                  <a:schemeClr val="accent1">
                    <a:lumMod val="75000"/>
                  </a:schemeClr>
                </a:solidFill>
                <a:cs typeface="Arial" panose="020B0604020202020204" pitchFamily="34" charset="0"/>
              </a:rPr>
              <a:t>L’anticipation et la planification</a:t>
            </a:r>
            <a:r>
              <a:rPr lang="fr-FR" altLang="fr-FR" sz="3200" dirty="0">
                <a:cs typeface="Arial" panose="020B0604020202020204" pitchFamily="34" charset="0"/>
              </a:rPr>
              <a:t> </a:t>
            </a:r>
          </a:p>
          <a:p>
            <a:pPr eaLnBrk="1" hangingPunct="1"/>
            <a:r>
              <a:rPr lang="fr-FR" altLang="fr-FR" sz="3200" dirty="0">
                <a:cs typeface="Arial" panose="020B0604020202020204" pitchFamily="34" charset="0"/>
              </a:rPr>
              <a:t>La surveillance de l’action</a:t>
            </a:r>
          </a:p>
          <a:p>
            <a:pPr eaLnBrk="1" hangingPunct="1"/>
            <a:r>
              <a:rPr lang="fr-FR" altLang="fr-FR" sz="3200" dirty="0">
                <a:cs typeface="Arial" panose="020B0604020202020204" pitchFamily="34" charset="0"/>
              </a:rPr>
              <a:t>L’</a:t>
            </a:r>
            <a:r>
              <a:rPr lang="fr-FR" altLang="fr-FR" sz="3200" dirty="0" err="1">
                <a:cs typeface="Arial" panose="020B0604020202020204" pitchFamily="34" charset="0"/>
              </a:rPr>
              <a:t>auto-contr</a:t>
            </a:r>
            <a:r>
              <a:rPr lang="fr-FR" altLang="ja-JP" sz="3200" dirty="0" err="1">
                <a:ea typeface="ＭＳ Ｐゴシック" panose="020B0600070205080204" pitchFamily="34" charset="-128"/>
                <a:cs typeface="Arial" panose="020B0604020202020204" pitchFamily="34" charset="0"/>
              </a:rPr>
              <a:t>ô</a:t>
            </a:r>
            <a:r>
              <a:rPr lang="fr-FR" altLang="fr-FR" sz="3200" dirty="0" err="1">
                <a:cs typeface="Arial" panose="020B0604020202020204" pitchFamily="34" charset="0"/>
              </a:rPr>
              <a:t>le</a:t>
            </a:r>
            <a:r>
              <a:rPr lang="fr-FR" altLang="fr-FR" sz="3200" dirty="0">
                <a:cs typeface="Arial" panose="020B0604020202020204" pitchFamily="34" charset="0"/>
              </a:rPr>
              <a:t> ou auto-évaluation</a:t>
            </a:r>
          </a:p>
          <a:p>
            <a:pPr eaLnBrk="1" hangingPunct="1"/>
            <a:r>
              <a:rPr lang="fr-FR" altLang="fr-FR" sz="3200" dirty="0">
                <a:cs typeface="Arial" panose="020B0604020202020204" pitchFamily="34" charset="0"/>
              </a:rPr>
              <a:t>La régulation</a:t>
            </a:r>
          </a:p>
          <a:p>
            <a:pPr eaLnBrk="1" hangingPunct="1"/>
            <a:r>
              <a:rPr lang="fr-FR" altLang="fr-FR" sz="3200" dirty="0">
                <a:cs typeface="Arial" panose="020B0604020202020204" pitchFamily="34" charset="0"/>
              </a:rPr>
              <a:t>Le transfert</a:t>
            </a:r>
          </a:p>
        </p:txBody>
      </p:sp>
      <p:sp>
        <p:nvSpPr>
          <p:cNvPr id="30724" name="Rectangle 4"/>
          <p:cNvSpPr>
            <a:spLocks noGrp="1" noChangeArrowheads="1"/>
          </p:cNvSpPr>
          <p:nvPr>
            <p:ph type="body" sz="half" idx="2"/>
          </p:nvPr>
        </p:nvSpPr>
        <p:spPr/>
        <p:txBody>
          <a:bodyPr>
            <a:normAutofit fontScale="92500"/>
          </a:bodyPr>
          <a:lstStyle/>
          <a:p>
            <a:pPr eaLnBrk="1" hangingPunct="1"/>
            <a:r>
              <a:rPr lang="fr-FR" altLang="fr-FR" sz="2400">
                <a:cs typeface="Arial" panose="020B0604020202020204" pitchFamily="34" charset="0"/>
              </a:rPr>
              <a:t>L’anticipation est une construction hypothétique permettant d’envisager ce que pourraient </a:t>
            </a:r>
            <a:r>
              <a:rPr lang="fr-FR" altLang="ja-JP" sz="2400">
                <a:ea typeface="ＭＳ Ｐゴシック" panose="020B0600070205080204" pitchFamily="34" charset="-128"/>
                <a:cs typeface="Arial" panose="020B0604020202020204" pitchFamily="34" charset="0"/>
              </a:rPr>
              <a:t>être le déroulement de la tâche et le but à atteindre.</a:t>
            </a:r>
          </a:p>
          <a:p>
            <a:pPr eaLnBrk="1" hangingPunct="1"/>
            <a:endParaRPr lang="fr-FR" altLang="ja-JP" sz="2400">
              <a:ea typeface="ＭＳ Ｐゴシック" panose="020B0600070205080204" pitchFamily="34" charset="-128"/>
              <a:cs typeface="Arial" panose="020B0604020202020204" pitchFamily="34" charset="0"/>
            </a:endParaRPr>
          </a:p>
          <a:p>
            <a:pPr eaLnBrk="1" hangingPunct="1"/>
            <a:r>
              <a:rPr lang="fr-FR" altLang="ja-JP" sz="2400">
                <a:ea typeface="ＭＳ Ｐゴシック" panose="020B0600070205080204" pitchFamily="34" charset="-128"/>
                <a:cs typeface="Arial" panose="020B0604020202020204" pitchFamily="34" charset="0"/>
              </a:rPr>
              <a:t>La planification est une organisation des étapes nécessaires à la réalisation.</a:t>
            </a:r>
            <a:endParaRPr lang="fr-FR" altLang="fr-FR" sz="2400">
              <a:cs typeface="Arial" panose="020B0604020202020204" pitchFamily="34" charset="0"/>
            </a:endParaRPr>
          </a:p>
        </p:txBody>
      </p:sp>
    </p:spTree>
    <p:extLst>
      <p:ext uri="{BB962C8B-B14F-4D97-AF65-F5344CB8AC3E}">
        <p14:creationId xmlns:p14="http://schemas.microsoft.com/office/powerpoint/2010/main" val="175551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4048" y="394139"/>
            <a:ext cx="4448748" cy="5931666"/>
          </a:xfrm>
        </p:spPr>
      </p:pic>
      <p:pic>
        <p:nvPicPr>
          <p:cNvPr id="6" name="Espace réservé du contenu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14466" y="394139"/>
            <a:ext cx="4052670" cy="5931666"/>
          </a:xfrm>
        </p:spPr>
      </p:pic>
    </p:spTree>
    <p:extLst>
      <p:ext uri="{BB962C8B-B14F-4D97-AF65-F5344CB8AC3E}">
        <p14:creationId xmlns:p14="http://schemas.microsoft.com/office/powerpoint/2010/main" val="422449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fr-FR" altLang="fr-FR"/>
              <a:t>Les processus métacognitifs</a:t>
            </a:r>
          </a:p>
        </p:txBody>
      </p:sp>
      <p:sp>
        <p:nvSpPr>
          <p:cNvPr id="32771" name="Rectangle 6"/>
          <p:cNvSpPr>
            <a:spLocks noGrp="1" noChangeArrowheads="1"/>
          </p:cNvSpPr>
          <p:nvPr>
            <p:ph type="body" sz="half" idx="2"/>
          </p:nvPr>
        </p:nvSpPr>
        <p:spPr/>
        <p:txBody>
          <a:bodyPr>
            <a:normAutofit fontScale="92500"/>
          </a:bodyPr>
          <a:lstStyle/>
          <a:p>
            <a:pPr algn="just" eaLnBrk="1" hangingPunct="1">
              <a:lnSpc>
                <a:spcPct val="90000"/>
              </a:lnSpc>
              <a:buFontTx/>
              <a:buNone/>
            </a:pPr>
            <a:r>
              <a:rPr lang="fr-FR" altLang="fr-FR" sz="2400"/>
              <a:t>	La surveillance de l’action </a:t>
            </a:r>
            <a:r>
              <a:rPr lang="fr-FR" altLang="fr-FR" sz="2400">
                <a:cs typeface="Arial" panose="020B0604020202020204" pitchFamily="34" charset="0"/>
              </a:rPr>
              <a:t>consiste pour l’élève à évaluer constamment l’efficacité des stratégies d’apprentissage qu’il utilise afin de les ajuster au besoin ; il devrait </a:t>
            </a:r>
            <a:r>
              <a:rPr lang="fr-FR" altLang="ja-JP" sz="2400">
                <a:ea typeface="ＭＳ Ｐゴシック" panose="020B0600070205080204" pitchFamily="34" charset="-128"/>
                <a:cs typeface="Arial" panose="020B0604020202020204" pitchFamily="34" charset="0"/>
              </a:rPr>
              <a:t>être capable, durant la réalisation de son activité, de vérifier si ce qu’il a produit a fait sens et de contrôler la progression de l’action vers le but visé.</a:t>
            </a:r>
            <a:endParaRPr lang="fr-FR" altLang="fr-FR" sz="2400">
              <a:cs typeface="Arial" panose="020B0604020202020204" pitchFamily="34" charset="0"/>
            </a:endParaRPr>
          </a:p>
        </p:txBody>
      </p:sp>
      <p:sp>
        <p:nvSpPr>
          <p:cNvPr id="32772" name="Rectangle 7"/>
          <p:cNvSpPr>
            <a:spLocks noGrp="1" noChangeArrowheads="1"/>
          </p:cNvSpPr>
          <p:nvPr>
            <p:ph type="body" sz="half" idx="1"/>
          </p:nvPr>
        </p:nvSpPr>
        <p:spPr>
          <a:noFill/>
        </p:spPr>
        <p:txBody>
          <a:bodyPr>
            <a:normAutofit lnSpcReduction="10000"/>
          </a:bodyPr>
          <a:lstStyle/>
          <a:p>
            <a:pPr eaLnBrk="1" hangingPunct="1">
              <a:lnSpc>
                <a:spcPct val="90000"/>
              </a:lnSpc>
            </a:pPr>
            <a:r>
              <a:rPr lang="fr-FR" altLang="fr-FR" sz="3200" dirty="0"/>
              <a:t>L’anticipation et la planification </a:t>
            </a:r>
          </a:p>
          <a:p>
            <a:pPr eaLnBrk="1" hangingPunct="1">
              <a:lnSpc>
                <a:spcPct val="90000"/>
              </a:lnSpc>
            </a:pPr>
            <a:r>
              <a:rPr lang="fr-FR" altLang="fr-FR" sz="3200" dirty="0">
                <a:solidFill>
                  <a:schemeClr val="accent1">
                    <a:lumMod val="75000"/>
                  </a:schemeClr>
                </a:solidFill>
              </a:rPr>
              <a:t>La surveillance de l’action</a:t>
            </a:r>
          </a:p>
          <a:p>
            <a:pPr eaLnBrk="1" hangingPunct="1">
              <a:lnSpc>
                <a:spcPct val="90000"/>
              </a:lnSpc>
            </a:pPr>
            <a:r>
              <a:rPr lang="fr-FR" altLang="fr-FR" sz="3200" dirty="0"/>
              <a:t>L’</a:t>
            </a:r>
            <a:r>
              <a:rPr lang="fr-FR" altLang="fr-FR" sz="3200" dirty="0" err="1"/>
              <a:t>auto-contr</a:t>
            </a:r>
            <a:r>
              <a:rPr lang="fr-FR" altLang="ja-JP" sz="3200" dirty="0" err="1">
                <a:ea typeface="ＭＳ Ｐゴシック" panose="020B0600070205080204" pitchFamily="34" charset="-128"/>
              </a:rPr>
              <a:t>ô</a:t>
            </a:r>
            <a:r>
              <a:rPr lang="fr-FR" altLang="fr-FR" sz="3200" dirty="0" err="1"/>
              <a:t>le</a:t>
            </a:r>
            <a:r>
              <a:rPr lang="fr-FR" altLang="fr-FR" sz="3200" dirty="0"/>
              <a:t> ou auto-évaluation</a:t>
            </a:r>
          </a:p>
          <a:p>
            <a:pPr eaLnBrk="1" hangingPunct="1">
              <a:lnSpc>
                <a:spcPct val="90000"/>
              </a:lnSpc>
            </a:pPr>
            <a:r>
              <a:rPr lang="fr-FR" altLang="fr-FR" sz="3200" dirty="0"/>
              <a:t>La régulation</a:t>
            </a:r>
          </a:p>
          <a:p>
            <a:pPr eaLnBrk="1" hangingPunct="1">
              <a:lnSpc>
                <a:spcPct val="90000"/>
              </a:lnSpc>
            </a:pPr>
            <a:r>
              <a:rPr lang="fr-FR" altLang="fr-FR" sz="3200" dirty="0"/>
              <a:t>Le transfert</a:t>
            </a:r>
          </a:p>
        </p:txBody>
      </p:sp>
    </p:spTree>
    <p:extLst>
      <p:ext uri="{BB962C8B-B14F-4D97-AF65-F5344CB8AC3E}">
        <p14:creationId xmlns:p14="http://schemas.microsoft.com/office/powerpoint/2010/main" val="14849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FR" altLang="fr-FR"/>
              <a:t>Les processus métacognitifs</a:t>
            </a:r>
          </a:p>
        </p:txBody>
      </p:sp>
      <p:sp>
        <p:nvSpPr>
          <p:cNvPr id="34819" name="Rectangle 3"/>
          <p:cNvSpPr>
            <a:spLocks noGrp="1" noChangeArrowheads="1"/>
          </p:cNvSpPr>
          <p:nvPr>
            <p:ph type="body" sz="half" idx="2"/>
          </p:nvPr>
        </p:nvSpPr>
        <p:spPr/>
        <p:txBody>
          <a:bodyPr>
            <a:normAutofit lnSpcReduction="10000"/>
          </a:bodyPr>
          <a:lstStyle/>
          <a:p>
            <a:pPr eaLnBrk="1" hangingPunct="1">
              <a:buFontTx/>
              <a:buNone/>
            </a:pPr>
            <a:r>
              <a:rPr lang="fr-FR" altLang="fr-FR" sz="2400">
                <a:cs typeface="Arial" panose="020B0604020202020204" pitchFamily="34" charset="0"/>
              </a:rPr>
              <a:t>	Ce processus permet un cont</a:t>
            </a:r>
            <a:r>
              <a:rPr lang="fr-FR" altLang="ja-JP" sz="2400">
                <a:ea typeface="ＭＳ Ｐゴシック" panose="020B0600070205080204" pitchFamily="34" charset="-128"/>
                <a:cs typeface="Arial" panose="020B0604020202020204" pitchFamily="34" charset="0"/>
              </a:rPr>
              <a:t>rôle conscient du résultat obtenu ; alors que la surveillance de l’action se déroule durant l’effectuation de la tâche, l’auto-évaluation se réalise plutôt en fin d’activité et permet de vérifier si le résultat est conforme aux attentes.</a:t>
            </a:r>
            <a:endParaRPr lang="fr-FR" altLang="fr-FR" sz="2400">
              <a:cs typeface="Arial" panose="020B0604020202020204" pitchFamily="34" charset="0"/>
            </a:endParaRPr>
          </a:p>
          <a:p>
            <a:pPr eaLnBrk="1" hangingPunct="1"/>
            <a:endParaRPr lang="fr-FR" altLang="fr-FR" sz="2400"/>
          </a:p>
        </p:txBody>
      </p:sp>
      <p:sp>
        <p:nvSpPr>
          <p:cNvPr id="34820" name="Rectangle 4"/>
          <p:cNvSpPr>
            <a:spLocks noGrp="1" noChangeArrowheads="1"/>
          </p:cNvSpPr>
          <p:nvPr>
            <p:ph type="body" sz="half" idx="1"/>
          </p:nvPr>
        </p:nvSpPr>
        <p:spPr>
          <a:noFill/>
        </p:spPr>
        <p:txBody>
          <a:bodyPr>
            <a:normAutofit fontScale="92500" lnSpcReduction="20000"/>
          </a:bodyPr>
          <a:lstStyle/>
          <a:p>
            <a:pPr eaLnBrk="1" hangingPunct="1"/>
            <a:r>
              <a:rPr lang="fr-FR" altLang="fr-FR" sz="3200" dirty="0"/>
              <a:t>L’anticipation et la planification </a:t>
            </a:r>
          </a:p>
          <a:p>
            <a:pPr eaLnBrk="1" hangingPunct="1"/>
            <a:r>
              <a:rPr lang="fr-FR" altLang="fr-FR" sz="3200" dirty="0"/>
              <a:t>La surveillance de l’action</a:t>
            </a:r>
          </a:p>
          <a:p>
            <a:pPr eaLnBrk="1" hangingPunct="1"/>
            <a:r>
              <a:rPr lang="fr-FR" altLang="fr-FR" sz="3200" dirty="0">
                <a:solidFill>
                  <a:schemeClr val="accent1">
                    <a:lumMod val="75000"/>
                  </a:schemeClr>
                </a:solidFill>
              </a:rPr>
              <a:t>L’</a:t>
            </a:r>
            <a:r>
              <a:rPr lang="fr-FR" altLang="fr-FR" sz="3200" dirty="0" err="1">
                <a:solidFill>
                  <a:schemeClr val="accent1">
                    <a:lumMod val="75000"/>
                  </a:schemeClr>
                </a:solidFill>
              </a:rPr>
              <a:t>auto-contr</a:t>
            </a:r>
            <a:r>
              <a:rPr lang="fr-FR" altLang="ja-JP" sz="3200" dirty="0" err="1">
                <a:solidFill>
                  <a:schemeClr val="accent1">
                    <a:lumMod val="75000"/>
                  </a:schemeClr>
                </a:solidFill>
                <a:ea typeface="ＭＳ Ｐゴシック" panose="020B0600070205080204" pitchFamily="34" charset="-128"/>
              </a:rPr>
              <a:t>ô</a:t>
            </a:r>
            <a:r>
              <a:rPr lang="fr-FR" altLang="fr-FR" sz="3200" dirty="0" err="1">
                <a:solidFill>
                  <a:schemeClr val="accent1">
                    <a:lumMod val="75000"/>
                  </a:schemeClr>
                </a:solidFill>
              </a:rPr>
              <a:t>le</a:t>
            </a:r>
            <a:r>
              <a:rPr lang="fr-FR" altLang="fr-FR" sz="3200" dirty="0">
                <a:solidFill>
                  <a:schemeClr val="accent1">
                    <a:lumMod val="75000"/>
                  </a:schemeClr>
                </a:solidFill>
              </a:rPr>
              <a:t> ou auto-évaluation</a:t>
            </a:r>
          </a:p>
          <a:p>
            <a:pPr eaLnBrk="1" hangingPunct="1"/>
            <a:r>
              <a:rPr lang="fr-FR" altLang="fr-FR" sz="3200" dirty="0"/>
              <a:t>La régulation</a:t>
            </a:r>
          </a:p>
          <a:p>
            <a:pPr eaLnBrk="1" hangingPunct="1"/>
            <a:r>
              <a:rPr lang="fr-FR" altLang="fr-FR" sz="3200" dirty="0"/>
              <a:t>Le transfert</a:t>
            </a:r>
          </a:p>
        </p:txBody>
      </p:sp>
    </p:spTree>
    <p:extLst>
      <p:ext uri="{BB962C8B-B14F-4D97-AF65-F5344CB8AC3E}">
        <p14:creationId xmlns:p14="http://schemas.microsoft.com/office/powerpoint/2010/main" val="4259914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190969" y="78822"/>
            <a:ext cx="6923385" cy="6764864"/>
          </a:xfrm>
          <a:prstGeom prst="rect">
            <a:avLst/>
          </a:prstGeom>
        </p:spPr>
      </p:pic>
    </p:spTree>
    <p:extLst>
      <p:ext uri="{BB962C8B-B14F-4D97-AF65-F5344CB8AC3E}">
        <p14:creationId xmlns:p14="http://schemas.microsoft.com/office/powerpoint/2010/main" val="126789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FR" altLang="fr-FR"/>
              <a:t>Les processus métacognitifs</a:t>
            </a:r>
          </a:p>
        </p:txBody>
      </p:sp>
      <p:sp>
        <p:nvSpPr>
          <p:cNvPr id="36867" name="Rectangle 3"/>
          <p:cNvSpPr>
            <a:spLocks noGrp="1" noChangeArrowheads="1"/>
          </p:cNvSpPr>
          <p:nvPr>
            <p:ph type="body" sz="half" idx="2"/>
          </p:nvPr>
        </p:nvSpPr>
        <p:spPr/>
        <p:txBody>
          <a:bodyPr>
            <a:normAutofit lnSpcReduction="10000"/>
          </a:bodyPr>
          <a:lstStyle/>
          <a:p>
            <a:pPr algn="just" eaLnBrk="1" hangingPunct="1">
              <a:lnSpc>
                <a:spcPct val="90000"/>
              </a:lnSpc>
            </a:pPr>
            <a:r>
              <a:rPr lang="fr-FR" altLang="fr-FR" sz="2100">
                <a:cs typeface="Arial" panose="020B0604020202020204" pitchFamily="34" charset="0"/>
              </a:rPr>
              <a:t>La régulation de l’activité fait suite à un autocontr</a:t>
            </a:r>
            <a:r>
              <a:rPr lang="fr-FR" altLang="ja-JP" sz="2100">
                <a:ea typeface="ＭＳ Ｐゴシック" panose="020B0600070205080204" pitchFamily="34" charset="-128"/>
                <a:cs typeface="Arial" panose="020B0604020202020204" pitchFamily="34" charset="0"/>
              </a:rPr>
              <a:t>ôle ou à un feedback externe qui ont permis de constater une difficulté dans la réalisation de la tâche. </a:t>
            </a:r>
          </a:p>
          <a:p>
            <a:pPr algn="just" eaLnBrk="1" hangingPunct="1">
              <a:lnSpc>
                <a:spcPct val="90000"/>
              </a:lnSpc>
            </a:pPr>
            <a:r>
              <a:rPr lang="fr-FR" altLang="ja-JP" sz="2100">
                <a:ea typeface="ＭＳ Ｐゴシック" panose="020B0600070205080204" pitchFamily="34" charset="-128"/>
                <a:cs typeface="Arial" panose="020B0604020202020204" pitchFamily="34" charset="0"/>
              </a:rPr>
              <a:t>Elle permet un ajustement continuel des stratégies utilisées ou une réorientation de celles-ci. </a:t>
            </a:r>
          </a:p>
          <a:p>
            <a:pPr algn="just" eaLnBrk="1" hangingPunct="1">
              <a:lnSpc>
                <a:spcPct val="90000"/>
              </a:lnSpc>
            </a:pPr>
            <a:r>
              <a:rPr lang="fr-FR" altLang="ja-JP" sz="2100">
                <a:ea typeface="ＭＳ Ｐゴシック" panose="020B0600070205080204" pitchFamily="34" charset="-128"/>
                <a:cs typeface="Arial" panose="020B0604020202020204" pitchFamily="34" charset="0"/>
              </a:rPr>
              <a:t>Elle permet de réduire l’écart entre le résultat actuel et le résultat final visé.</a:t>
            </a:r>
            <a:endParaRPr lang="fr-FR" altLang="fr-FR" sz="2100">
              <a:cs typeface="Arial" panose="020B0604020202020204" pitchFamily="34" charset="0"/>
            </a:endParaRPr>
          </a:p>
        </p:txBody>
      </p:sp>
      <p:sp>
        <p:nvSpPr>
          <p:cNvPr id="36868" name="Rectangle 4"/>
          <p:cNvSpPr>
            <a:spLocks noGrp="1" noChangeArrowheads="1"/>
          </p:cNvSpPr>
          <p:nvPr>
            <p:ph type="body" sz="half" idx="1"/>
          </p:nvPr>
        </p:nvSpPr>
        <p:spPr>
          <a:noFill/>
        </p:spPr>
        <p:txBody>
          <a:bodyPr>
            <a:normAutofit lnSpcReduction="10000"/>
          </a:bodyPr>
          <a:lstStyle/>
          <a:p>
            <a:pPr eaLnBrk="1" hangingPunct="1">
              <a:lnSpc>
                <a:spcPct val="90000"/>
              </a:lnSpc>
            </a:pPr>
            <a:r>
              <a:rPr lang="fr-FR" altLang="fr-FR" sz="3200" dirty="0"/>
              <a:t>L’anticipation et la planification </a:t>
            </a:r>
          </a:p>
          <a:p>
            <a:pPr eaLnBrk="1" hangingPunct="1">
              <a:lnSpc>
                <a:spcPct val="90000"/>
              </a:lnSpc>
            </a:pPr>
            <a:r>
              <a:rPr lang="fr-FR" altLang="fr-FR" sz="3200" dirty="0"/>
              <a:t>La surveillance de l’action</a:t>
            </a:r>
          </a:p>
          <a:p>
            <a:pPr eaLnBrk="1" hangingPunct="1">
              <a:lnSpc>
                <a:spcPct val="90000"/>
              </a:lnSpc>
            </a:pPr>
            <a:r>
              <a:rPr lang="fr-FR" altLang="fr-FR" sz="3200" dirty="0"/>
              <a:t>L’</a:t>
            </a:r>
            <a:r>
              <a:rPr lang="fr-FR" altLang="fr-FR" sz="3200" dirty="0" err="1"/>
              <a:t>auto-contr</a:t>
            </a:r>
            <a:r>
              <a:rPr lang="fr-FR" altLang="ja-JP" sz="3200" dirty="0" err="1">
                <a:ea typeface="ＭＳ Ｐゴシック" panose="020B0600070205080204" pitchFamily="34" charset="-128"/>
              </a:rPr>
              <a:t>ô</a:t>
            </a:r>
            <a:r>
              <a:rPr lang="fr-FR" altLang="fr-FR" sz="3200" dirty="0" err="1"/>
              <a:t>le</a:t>
            </a:r>
            <a:r>
              <a:rPr lang="fr-FR" altLang="fr-FR" sz="3200" dirty="0"/>
              <a:t> ou auto-évaluation</a:t>
            </a:r>
          </a:p>
          <a:p>
            <a:pPr eaLnBrk="1" hangingPunct="1">
              <a:lnSpc>
                <a:spcPct val="90000"/>
              </a:lnSpc>
            </a:pPr>
            <a:r>
              <a:rPr lang="fr-FR" altLang="fr-FR" sz="3200" dirty="0">
                <a:solidFill>
                  <a:schemeClr val="accent1">
                    <a:lumMod val="75000"/>
                  </a:schemeClr>
                </a:solidFill>
              </a:rPr>
              <a:t>La régulation</a:t>
            </a:r>
          </a:p>
          <a:p>
            <a:pPr eaLnBrk="1" hangingPunct="1">
              <a:lnSpc>
                <a:spcPct val="90000"/>
              </a:lnSpc>
            </a:pPr>
            <a:r>
              <a:rPr lang="fr-FR" altLang="fr-FR" sz="3200" dirty="0"/>
              <a:t>Le transfert</a:t>
            </a:r>
          </a:p>
        </p:txBody>
      </p:sp>
    </p:spTree>
    <p:extLst>
      <p:ext uri="{BB962C8B-B14F-4D97-AF65-F5344CB8AC3E}">
        <p14:creationId xmlns:p14="http://schemas.microsoft.com/office/powerpoint/2010/main" val="428650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50520"/>
            <a:ext cx="1401987" cy="742078"/>
          </a:xfrm>
        </p:spPr>
        <p:txBody>
          <a:bodyPr>
            <a:noAutofit/>
          </a:bodyPr>
          <a:lstStyle/>
          <a:p>
            <a:r>
              <a:rPr lang="fr-FR" altLang="fr-FR" sz="4400" b="1" dirty="0"/>
              <a:t>Plan</a:t>
            </a:r>
            <a:endParaRPr lang="fr-FR" sz="4400"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3692" y="514350"/>
            <a:ext cx="3747703" cy="5527675"/>
          </a:xfrm>
        </p:spPr>
      </p:pic>
      <p:sp>
        <p:nvSpPr>
          <p:cNvPr id="4" name="Espace réservé du texte 3"/>
          <p:cNvSpPr>
            <a:spLocks noGrp="1"/>
          </p:cNvSpPr>
          <p:nvPr>
            <p:ph type="body" sz="half" idx="2"/>
          </p:nvPr>
        </p:nvSpPr>
        <p:spPr>
          <a:xfrm>
            <a:off x="225468" y="1114816"/>
            <a:ext cx="4918224" cy="4927209"/>
          </a:xfrm>
        </p:spPr>
        <p:txBody>
          <a:bodyPr>
            <a:noAutofit/>
          </a:bodyPr>
          <a:lstStyle/>
          <a:p>
            <a:pPr marL="609600" indent="-609600">
              <a:lnSpc>
                <a:spcPct val="90000"/>
              </a:lnSpc>
              <a:spcBef>
                <a:spcPts val="600"/>
              </a:spcBef>
            </a:pPr>
            <a:r>
              <a:rPr lang="fr-FR" altLang="fr-FR" sz="1800" dirty="0"/>
              <a:t>1. Quelques définitions</a:t>
            </a:r>
          </a:p>
          <a:p>
            <a:pPr marL="609600" indent="-609600">
              <a:lnSpc>
                <a:spcPct val="90000"/>
              </a:lnSpc>
              <a:spcBef>
                <a:spcPts val="600"/>
              </a:spcBef>
            </a:pPr>
            <a:r>
              <a:rPr lang="fr-FR" altLang="fr-FR" sz="1800" dirty="0"/>
              <a:t>	Cognition, processus cognitifs et métacognition</a:t>
            </a:r>
          </a:p>
          <a:p>
            <a:pPr marL="609600" indent="-609600">
              <a:lnSpc>
                <a:spcPct val="90000"/>
              </a:lnSpc>
              <a:spcBef>
                <a:spcPts val="600"/>
              </a:spcBef>
            </a:pPr>
            <a:r>
              <a:rPr lang="fr-FR" altLang="fr-FR" sz="1800" dirty="0"/>
              <a:t>	(Procédures et stratégies)</a:t>
            </a:r>
          </a:p>
          <a:p>
            <a:pPr marL="609600" indent="-609600">
              <a:lnSpc>
                <a:spcPct val="90000"/>
              </a:lnSpc>
              <a:spcBef>
                <a:spcPts val="600"/>
              </a:spcBef>
            </a:pPr>
            <a:r>
              <a:rPr lang="fr-FR" altLang="fr-FR" sz="1800" dirty="0"/>
              <a:t>	(Connaissances déclaratives, lexicales, procédurales, et conditionnelles)</a:t>
            </a:r>
          </a:p>
          <a:p>
            <a:pPr marL="609600" indent="-609600">
              <a:lnSpc>
                <a:spcPct val="90000"/>
              </a:lnSpc>
              <a:spcBef>
                <a:spcPts val="600"/>
              </a:spcBef>
            </a:pPr>
            <a:endParaRPr lang="fr-FR" altLang="fr-FR" sz="1800" dirty="0"/>
          </a:p>
          <a:p>
            <a:pPr marL="609600" indent="-609600">
              <a:lnSpc>
                <a:spcPct val="90000"/>
              </a:lnSpc>
              <a:spcBef>
                <a:spcPts val="600"/>
              </a:spcBef>
            </a:pPr>
            <a:r>
              <a:rPr lang="fr-FR" altLang="fr-FR" sz="1800" dirty="0"/>
              <a:t>2. Le fonctionnement cognitif dans les apprentissages scolaires</a:t>
            </a:r>
          </a:p>
          <a:p>
            <a:pPr marL="609600" indent="-609600">
              <a:lnSpc>
                <a:spcPct val="90000"/>
              </a:lnSpc>
              <a:spcBef>
                <a:spcPts val="600"/>
              </a:spcBef>
            </a:pPr>
            <a:r>
              <a:rPr lang="fr-FR" altLang="fr-FR" sz="1800" dirty="0"/>
              <a:t>	Un modèle de fonctionnement cognitif le schéma de base</a:t>
            </a:r>
          </a:p>
          <a:p>
            <a:pPr marL="609600" indent="-609600">
              <a:lnSpc>
                <a:spcPct val="90000"/>
              </a:lnSpc>
              <a:spcBef>
                <a:spcPts val="600"/>
              </a:spcBef>
            </a:pPr>
            <a:r>
              <a:rPr lang="fr-FR" altLang="fr-FR" sz="1800" dirty="0"/>
              <a:t>	(Environnement et prise d’information + Mémoire à court terme)</a:t>
            </a:r>
          </a:p>
          <a:p>
            <a:pPr marL="609600" indent="-609600">
              <a:lnSpc>
                <a:spcPct val="90000"/>
              </a:lnSpc>
              <a:spcBef>
                <a:spcPts val="600"/>
              </a:spcBef>
            </a:pPr>
            <a:r>
              <a:rPr lang="fr-FR" altLang="fr-FR" sz="1800" dirty="0"/>
              <a:t>	(Traitement de l’information : processus métacognitifs et processus cognitifs)</a:t>
            </a:r>
          </a:p>
          <a:p>
            <a:pPr marL="609600" indent="-609600">
              <a:lnSpc>
                <a:spcPct val="90000"/>
              </a:lnSpc>
              <a:spcBef>
                <a:spcPts val="600"/>
              </a:spcBef>
            </a:pPr>
            <a:r>
              <a:rPr lang="fr-FR" altLang="fr-FR" sz="1800" dirty="0"/>
              <a:t>	(Mémoire à moyen et à long terme)</a:t>
            </a:r>
          </a:p>
          <a:p>
            <a:pPr marL="609600" indent="-609600">
              <a:lnSpc>
                <a:spcPct val="90000"/>
              </a:lnSpc>
              <a:spcBef>
                <a:spcPts val="600"/>
              </a:spcBef>
            </a:pPr>
            <a:r>
              <a:rPr lang="fr-FR" altLang="fr-FR" sz="1800" dirty="0"/>
              <a:t>	(Expression de la réponse)</a:t>
            </a:r>
          </a:p>
        </p:txBody>
      </p:sp>
    </p:spTree>
    <p:extLst>
      <p:ext uri="{BB962C8B-B14F-4D97-AF65-F5344CB8AC3E}">
        <p14:creationId xmlns:p14="http://schemas.microsoft.com/office/powerpoint/2010/main" val="307346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r-FR" altLang="fr-FR"/>
              <a:t>Les processus métacognitifs</a:t>
            </a:r>
          </a:p>
        </p:txBody>
      </p:sp>
      <p:sp>
        <p:nvSpPr>
          <p:cNvPr id="38915" name="Rectangle 3"/>
          <p:cNvSpPr>
            <a:spLocks noGrp="1" noChangeArrowheads="1"/>
          </p:cNvSpPr>
          <p:nvPr>
            <p:ph type="body" sz="half" idx="2"/>
          </p:nvPr>
        </p:nvSpPr>
        <p:spPr/>
        <p:txBody>
          <a:bodyPr/>
          <a:lstStyle/>
          <a:p>
            <a:pPr eaLnBrk="1" hangingPunct="1">
              <a:buFontTx/>
              <a:buNone/>
            </a:pPr>
            <a:r>
              <a:rPr lang="fr-FR" altLang="fr-FR">
                <a:cs typeface="Arial" panose="020B0604020202020204" pitchFamily="34" charset="0"/>
              </a:rPr>
              <a:t>	Le transfert se réfère à la capacité du sujet à appliquer à d’autres contextes les apprentissages réalisés dans un certain contexte.</a:t>
            </a:r>
          </a:p>
        </p:txBody>
      </p:sp>
      <p:sp>
        <p:nvSpPr>
          <p:cNvPr id="38916" name="Rectangle 4"/>
          <p:cNvSpPr>
            <a:spLocks noGrp="1" noChangeArrowheads="1"/>
          </p:cNvSpPr>
          <p:nvPr>
            <p:ph type="body" sz="half" idx="1"/>
          </p:nvPr>
        </p:nvSpPr>
        <p:spPr>
          <a:noFill/>
        </p:spPr>
        <p:txBody>
          <a:bodyPr>
            <a:normAutofit fontScale="92500" lnSpcReduction="20000"/>
          </a:bodyPr>
          <a:lstStyle/>
          <a:p>
            <a:pPr eaLnBrk="1" hangingPunct="1"/>
            <a:r>
              <a:rPr lang="fr-FR" altLang="fr-FR" sz="3200" dirty="0"/>
              <a:t>L’anticipation et la planification </a:t>
            </a:r>
          </a:p>
          <a:p>
            <a:pPr eaLnBrk="1" hangingPunct="1"/>
            <a:r>
              <a:rPr lang="fr-FR" altLang="fr-FR" sz="3200" dirty="0"/>
              <a:t>La surveillance de l’action</a:t>
            </a:r>
          </a:p>
          <a:p>
            <a:pPr eaLnBrk="1" hangingPunct="1"/>
            <a:r>
              <a:rPr lang="fr-FR" altLang="fr-FR" sz="3200" dirty="0"/>
              <a:t>L’</a:t>
            </a:r>
            <a:r>
              <a:rPr lang="fr-FR" altLang="fr-FR" sz="3200" dirty="0" err="1"/>
              <a:t>auto-contr</a:t>
            </a:r>
            <a:r>
              <a:rPr lang="fr-FR" altLang="ja-JP" sz="3200" dirty="0" err="1">
                <a:ea typeface="ＭＳ Ｐゴシック" panose="020B0600070205080204" pitchFamily="34" charset="-128"/>
              </a:rPr>
              <a:t>ô</a:t>
            </a:r>
            <a:r>
              <a:rPr lang="fr-FR" altLang="fr-FR" sz="3200" dirty="0" err="1"/>
              <a:t>le</a:t>
            </a:r>
            <a:r>
              <a:rPr lang="fr-FR" altLang="fr-FR" sz="3200" dirty="0"/>
              <a:t> ou auto-évaluation</a:t>
            </a:r>
          </a:p>
          <a:p>
            <a:pPr eaLnBrk="1" hangingPunct="1"/>
            <a:r>
              <a:rPr lang="fr-FR" altLang="fr-FR" sz="3200" dirty="0"/>
              <a:t>La régulation</a:t>
            </a:r>
          </a:p>
          <a:p>
            <a:pPr eaLnBrk="1" hangingPunct="1"/>
            <a:r>
              <a:rPr lang="fr-FR" altLang="fr-FR" sz="3200" dirty="0">
                <a:solidFill>
                  <a:schemeClr val="accent1">
                    <a:lumMod val="75000"/>
                  </a:schemeClr>
                </a:solidFill>
              </a:rPr>
              <a:t>Le transfert</a:t>
            </a:r>
          </a:p>
        </p:txBody>
      </p:sp>
    </p:spTree>
    <p:extLst>
      <p:ext uri="{BB962C8B-B14F-4D97-AF65-F5344CB8AC3E}">
        <p14:creationId xmlns:p14="http://schemas.microsoft.com/office/powerpoint/2010/main" val="148091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181867" y="0"/>
            <a:ext cx="8229600" cy="732860"/>
          </a:xfrm>
        </p:spPr>
        <p:txBody>
          <a:bodyPr/>
          <a:lstStyle/>
          <a:p>
            <a:pPr eaLnBrk="1" hangingPunct="1"/>
            <a:r>
              <a:rPr lang="fr-FR" altLang="fr-FR" dirty="0"/>
              <a:t>Les processus cognitifs</a:t>
            </a:r>
          </a:p>
        </p:txBody>
      </p:sp>
      <p:pic>
        <p:nvPicPr>
          <p:cNvPr id="40963" name="Espace réservé du contenu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6858" y="741962"/>
            <a:ext cx="5202238" cy="3529013"/>
          </a:xfrm>
          <a:ln w="38100">
            <a:solidFill>
              <a:schemeClr val="accent1"/>
            </a:solidFill>
            <a:miter lim="800000"/>
            <a:headEnd/>
            <a:tailEnd/>
          </a:ln>
        </p:spPr>
      </p:pic>
      <p:pic>
        <p:nvPicPr>
          <p:cNvPr id="40964" name="Espace réservé du contenu 6"/>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976081" y="4076700"/>
            <a:ext cx="5146675" cy="2520950"/>
          </a:xfrm>
          <a:ln w="38100">
            <a:solidFill>
              <a:schemeClr val="accent1"/>
            </a:solidFill>
            <a:miter lim="800000"/>
            <a:headEnd/>
            <a:tailEnd/>
          </a:ln>
        </p:spPr>
      </p:pic>
    </p:spTree>
    <p:extLst>
      <p:ext uri="{BB962C8B-B14F-4D97-AF65-F5344CB8AC3E}">
        <p14:creationId xmlns:p14="http://schemas.microsoft.com/office/powerpoint/2010/main" val="61122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20091" y="936278"/>
            <a:ext cx="8229600" cy="490537"/>
          </a:xfrm>
        </p:spPr>
        <p:txBody>
          <a:bodyPr>
            <a:normAutofit fontScale="90000"/>
          </a:bodyPr>
          <a:lstStyle/>
          <a:p>
            <a:pPr eaLnBrk="1" hangingPunct="1"/>
            <a:r>
              <a:rPr lang="fr-FR" altLang="fr-FR" sz="2800" dirty="0"/>
              <a:t>Autour du processus d’organisation</a:t>
            </a:r>
          </a:p>
        </p:txBody>
      </p:sp>
      <p:sp>
        <p:nvSpPr>
          <p:cNvPr id="43011" name="Rectangle 3"/>
          <p:cNvSpPr>
            <a:spLocks noGrp="1" noChangeArrowheads="1"/>
          </p:cNvSpPr>
          <p:nvPr>
            <p:ph type="body" idx="1"/>
          </p:nvPr>
        </p:nvSpPr>
        <p:spPr>
          <a:xfrm>
            <a:off x="520091" y="1557273"/>
            <a:ext cx="8496300" cy="5043943"/>
          </a:xfrm>
          <a:noFill/>
          <a:extLst>
            <a:ext uri="{91240B29-F687-4F45-9708-019B960494DF}">
              <a14:hiddenLine xmlns:a14="http://schemas.microsoft.com/office/drawing/2010/main" w="9525">
                <a:solidFill>
                  <a:srgbClr val="FF6600"/>
                </a:solidFill>
                <a:miter lim="800000"/>
                <a:headEnd/>
                <a:tailEnd/>
              </a14:hiddenLine>
            </a:ext>
          </a:extLst>
        </p:spPr>
        <p:txBody>
          <a:bodyPr>
            <a:normAutofit lnSpcReduction="10000"/>
          </a:bodyPr>
          <a:lstStyle/>
          <a:p>
            <a:pPr eaLnBrk="1" hangingPunct="1">
              <a:lnSpc>
                <a:spcPct val="80000"/>
              </a:lnSpc>
            </a:pPr>
            <a:r>
              <a:rPr lang="fr-FR" altLang="fr-FR" sz="2600" b="1" dirty="0"/>
              <a:t>Identification ou discrimination</a:t>
            </a:r>
            <a:r>
              <a:rPr lang="fr-FR" altLang="fr-FR" sz="2600" dirty="0"/>
              <a:t> </a:t>
            </a:r>
            <a:r>
              <a:rPr lang="fr-FR" altLang="fr-FR" sz="2600" dirty="0">
                <a:sym typeface="Wingdings" panose="05000000000000000000" pitchFamily="2" charset="2"/>
              </a:rPr>
              <a:t></a:t>
            </a:r>
            <a:r>
              <a:rPr lang="fr-FR" altLang="fr-FR" sz="2600" dirty="0"/>
              <a:t> identification du type de problème et discrimination des caractéristiques de l’objet ou de la tâche</a:t>
            </a:r>
          </a:p>
          <a:p>
            <a:pPr eaLnBrk="1" hangingPunct="1">
              <a:lnSpc>
                <a:spcPct val="80000"/>
              </a:lnSpc>
            </a:pPr>
            <a:r>
              <a:rPr lang="fr-FR" altLang="fr-FR" sz="2600" b="1" dirty="0"/>
              <a:t>Exploration</a:t>
            </a:r>
            <a:r>
              <a:rPr lang="fr-FR" altLang="fr-FR" sz="2600" dirty="0"/>
              <a:t> </a:t>
            </a:r>
            <a:r>
              <a:rPr lang="fr-FR" altLang="fr-FR" sz="2600" dirty="0">
                <a:sym typeface="Wingdings" panose="05000000000000000000" pitchFamily="2" charset="2"/>
              </a:rPr>
              <a:t> </a:t>
            </a:r>
            <a:r>
              <a:rPr lang="fr-FR" altLang="fr-FR" sz="2600" dirty="0"/>
              <a:t>analyse systématique</a:t>
            </a:r>
            <a:r>
              <a:rPr lang="fr-FR" altLang="fr-FR" sz="2600" b="1" dirty="0"/>
              <a:t> </a:t>
            </a:r>
            <a:r>
              <a:rPr lang="fr-FR" altLang="fr-FR" sz="2600" dirty="0"/>
              <a:t>des données</a:t>
            </a:r>
          </a:p>
          <a:p>
            <a:pPr eaLnBrk="1" hangingPunct="1">
              <a:lnSpc>
                <a:spcPct val="80000"/>
              </a:lnSpc>
            </a:pPr>
            <a:r>
              <a:rPr lang="fr-FR" altLang="fr-FR" sz="2600" b="1" dirty="0"/>
              <a:t>Sélection</a:t>
            </a:r>
            <a:r>
              <a:rPr lang="fr-FR" altLang="fr-FR" sz="2600" dirty="0"/>
              <a:t> </a:t>
            </a:r>
            <a:r>
              <a:rPr lang="fr-FR" altLang="fr-FR" sz="2600" dirty="0">
                <a:sym typeface="Wingdings" panose="05000000000000000000" pitchFamily="2" charset="2"/>
              </a:rPr>
              <a:t> </a:t>
            </a:r>
            <a:r>
              <a:rPr lang="fr-FR" altLang="fr-FR" sz="2600" dirty="0"/>
              <a:t>sélection des informations pertinentes</a:t>
            </a:r>
          </a:p>
          <a:p>
            <a:pPr eaLnBrk="1" hangingPunct="1">
              <a:lnSpc>
                <a:spcPct val="80000"/>
              </a:lnSpc>
            </a:pPr>
            <a:r>
              <a:rPr lang="fr-FR" altLang="fr-FR" sz="2600" b="1" dirty="0"/>
              <a:t>Comparaison</a:t>
            </a:r>
            <a:r>
              <a:rPr lang="fr-FR" altLang="fr-FR" sz="2600" dirty="0"/>
              <a:t> </a:t>
            </a:r>
            <a:r>
              <a:rPr lang="fr-FR" altLang="fr-FR" sz="2600" dirty="0">
                <a:sym typeface="Wingdings" panose="05000000000000000000" pitchFamily="2" charset="2"/>
              </a:rPr>
              <a:t> </a:t>
            </a:r>
            <a:r>
              <a:rPr lang="fr-FR" altLang="fr-FR" sz="2600" dirty="0"/>
              <a:t>détermination des ressemblances et des différences</a:t>
            </a:r>
          </a:p>
          <a:p>
            <a:pPr eaLnBrk="1" hangingPunct="1">
              <a:lnSpc>
                <a:spcPct val="80000"/>
              </a:lnSpc>
            </a:pPr>
            <a:r>
              <a:rPr lang="fr-FR" altLang="fr-FR" sz="2600" b="1" u="sng" dirty="0"/>
              <a:t>Organisation</a:t>
            </a:r>
            <a:r>
              <a:rPr lang="fr-FR" altLang="fr-FR" sz="2600" b="1" dirty="0"/>
              <a:t> </a:t>
            </a:r>
            <a:r>
              <a:rPr lang="fr-FR" altLang="fr-FR" sz="2600" dirty="0">
                <a:sym typeface="Wingdings" panose="05000000000000000000" pitchFamily="2" charset="2"/>
              </a:rPr>
              <a:t> </a:t>
            </a:r>
            <a:r>
              <a:rPr lang="fr-FR" altLang="fr-FR" sz="2600" dirty="0"/>
              <a:t>mise en relation des données, synthèse des informations en les réorganisant en un tout cohérent</a:t>
            </a:r>
          </a:p>
          <a:p>
            <a:pPr eaLnBrk="1" hangingPunct="1">
              <a:lnSpc>
                <a:spcPct val="80000"/>
              </a:lnSpc>
            </a:pPr>
            <a:r>
              <a:rPr lang="fr-FR" altLang="fr-FR" sz="2600" b="1" dirty="0"/>
              <a:t>Sériation, classification, catégorisation</a:t>
            </a:r>
            <a:r>
              <a:rPr lang="fr-FR" altLang="fr-FR" sz="2600" dirty="0"/>
              <a:t> </a:t>
            </a:r>
            <a:r>
              <a:rPr lang="fr-FR" altLang="fr-FR" sz="2600" dirty="0">
                <a:sym typeface="Wingdings" panose="05000000000000000000" pitchFamily="2" charset="2"/>
              </a:rPr>
              <a:t> organisation selon la grandeur, groupement selon des caractéristiques communes</a:t>
            </a:r>
            <a:endParaRPr lang="fr-FR" altLang="fr-FR" sz="2600" dirty="0"/>
          </a:p>
          <a:p>
            <a:pPr eaLnBrk="1" hangingPunct="1">
              <a:lnSpc>
                <a:spcPct val="80000"/>
              </a:lnSpc>
            </a:pPr>
            <a:r>
              <a:rPr lang="fr-FR" altLang="fr-FR" sz="2600" b="1" dirty="0"/>
              <a:t>Structuration</a:t>
            </a:r>
            <a:r>
              <a:rPr lang="fr-FR" altLang="fr-FR" sz="2600" dirty="0"/>
              <a:t> </a:t>
            </a:r>
            <a:r>
              <a:rPr lang="fr-FR" altLang="fr-FR" sz="2600" dirty="0">
                <a:sym typeface="Wingdings" panose="05000000000000000000" pitchFamily="2" charset="2"/>
              </a:rPr>
              <a:t> décomposition de </a:t>
            </a:r>
            <a:r>
              <a:rPr lang="fr-FR" altLang="fr-FR" sz="2600" dirty="0"/>
              <a:t>la tâche en étapes et sous-étapes organisées</a:t>
            </a:r>
          </a:p>
        </p:txBody>
      </p:sp>
      <p:sp>
        <p:nvSpPr>
          <p:cNvPr id="4" name="Rectangle 4"/>
          <p:cNvSpPr txBox="1">
            <a:spLocks noChangeArrowheads="1"/>
          </p:cNvSpPr>
          <p:nvPr/>
        </p:nvSpPr>
        <p:spPr>
          <a:xfrm>
            <a:off x="250519" y="173169"/>
            <a:ext cx="8229600" cy="63265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dirty="0"/>
              <a:t>Les processus cognitifs</a:t>
            </a:r>
          </a:p>
        </p:txBody>
      </p:sp>
    </p:spTree>
    <p:extLst>
      <p:ext uri="{BB962C8B-B14F-4D97-AF65-F5344CB8AC3E}">
        <p14:creationId xmlns:p14="http://schemas.microsoft.com/office/powerpoint/2010/main" val="20088477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1249" y="1401111"/>
            <a:ext cx="8229600" cy="417512"/>
          </a:xfrm>
        </p:spPr>
        <p:txBody>
          <a:bodyPr>
            <a:normAutofit fontScale="90000"/>
          </a:bodyPr>
          <a:lstStyle/>
          <a:p>
            <a:pPr eaLnBrk="1" hangingPunct="1"/>
            <a:r>
              <a:rPr lang="fr-FR" altLang="fr-FR" sz="2800" dirty="0"/>
              <a:t>Autour du processus de compréhension</a:t>
            </a:r>
          </a:p>
        </p:txBody>
      </p:sp>
      <p:sp>
        <p:nvSpPr>
          <p:cNvPr id="45059" name="Rectangle 3"/>
          <p:cNvSpPr>
            <a:spLocks noGrp="1" noChangeArrowheads="1"/>
          </p:cNvSpPr>
          <p:nvPr>
            <p:ph type="body" idx="1"/>
          </p:nvPr>
        </p:nvSpPr>
        <p:spPr>
          <a:xfrm>
            <a:off x="601249" y="2110073"/>
            <a:ext cx="8229600" cy="3909924"/>
          </a:xfrm>
        </p:spPr>
        <p:txBody>
          <a:bodyPr/>
          <a:lstStyle/>
          <a:p>
            <a:pPr eaLnBrk="1" hangingPunct="1">
              <a:lnSpc>
                <a:spcPct val="80000"/>
              </a:lnSpc>
            </a:pPr>
            <a:r>
              <a:rPr lang="fr-FR" altLang="fr-FR" sz="2800" dirty="0"/>
              <a:t>Induction et inférence </a:t>
            </a:r>
            <a:r>
              <a:rPr lang="fr-FR" altLang="fr-FR" sz="2800" dirty="0">
                <a:sym typeface="Wingdings" panose="05000000000000000000" pitchFamily="2" charset="2"/>
              </a:rPr>
              <a:t> </a:t>
            </a:r>
            <a:r>
              <a:rPr lang="fr-FR" altLang="fr-FR" sz="2800" dirty="0"/>
              <a:t>produire de nouvelles informations à partir d’autres informations, généraliser</a:t>
            </a:r>
            <a:endParaRPr lang="fr-FR" altLang="fr-FR" sz="2800" dirty="0">
              <a:sym typeface="Wingdings" panose="05000000000000000000" pitchFamily="2" charset="2"/>
            </a:endParaRPr>
          </a:p>
          <a:p>
            <a:pPr eaLnBrk="1" hangingPunct="1">
              <a:lnSpc>
                <a:spcPct val="80000"/>
              </a:lnSpc>
            </a:pPr>
            <a:r>
              <a:rPr lang="fr-FR" altLang="fr-FR" sz="2800" dirty="0"/>
              <a:t>Déduction </a:t>
            </a:r>
            <a:r>
              <a:rPr lang="fr-FR" altLang="fr-FR" sz="2800" dirty="0">
                <a:sym typeface="Wingdings" panose="05000000000000000000" pitchFamily="2" charset="2"/>
              </a:rPr>
              <a:t> anticiper</a:t>
            </a:r>
            <a:endParaRPr lang="fr-FR" altLang="fr-FR" sz="2800" dirty="0"/>
          </a:p>
          <a:p>
            <a:pPr eaLnBrk="1" hangingPunct="1">
              <a:lnSpc>
                <a:spcPct val="80000"/>
              </a:lnSpc>
            </a:pPr>
            <a:r>
              <a:rPr lang="fr-FR" altLang="fr-FR" sz="2800" b="1" dirty="0"/>
              <a:t>Compréhension </a:t>
            </a:r>
            <a:r>
              <a:rPr lang="fr-FR" altLang="fr-FR" sz="2800" dirty="0">
                <a:sym typeface="Wingdings" panose="05000000000000000000" pitchFamily="2" charset="2"/>
              </a:rPr>
              <a:t> reformuler, expliquer, résumer</a:t>
            </a:r>
            <a:endParaRPr lang="fr-FR" altLang="fr-FR" sz="2800" dirty="0"/>
          </a:p>
          <a:p>
            <a:pPr eaLnBrk="1" hangingPunct="1">
              <a:lnSpc>
                <a:spcPct val="80000"/>
              </a:lnSpc>
            </a:pPr>
            <a:r>
              <a:rPr lang="fr-FR" altLang="fr-FR" sz="2800" dirty="0"/>
              <a:t>Conceptualisation </a:t>
            </a:r>
            <a:r>
              <a:rPr lang="fr-FR" altLang="fr-FR" sz="2800" dirty="0">
                <a:sym typeface="Wingdings" panose="05000000000000000000" pitchFamily="2" charset="2"/>
              </a:rPr>
              <a:t> </a:t>
            </a:r>
            <a:r>
              <a:rPr lang="fr-FR" altLang="fr-FR" sz="2800" dirty="0"/>
              <a:t>catégoriser</a:t>
            </a:r>
          </a:p>
          <a:p>
            <a:pPr eaLnBrk="1" hangingPunct="1">
              <a:lnSpc>
                <a:spcPct val="80000"/>
              </a:lnSpc>
            </a:pPr>
            <a:r>
              <a:rPr lang="fr-FR" altLang="fr-FR" sz="2800" dirty="0"/>
              <a:t>Analyse </a:t>
            </a:r>
            <a:r>
              <a:rPr lang="fr-FR" altLang="fr-FR" sz="2800" dirty="0">
                <a:sym typeface="Wingdings" panose="05000000000000000000" pitchFamily="2" charset="2"/>
              </a:rPr>
              <a:t> établir des liens spatiaux, chronologiques ou logiques</a:t>
            </a:r>
            <a:endParaRPr lang="fr-FR" altLang="fr-FR" sz="2800" dirty="0"/>
          </a:p>
          <a:p>
            <a:pPr eaLnBrk="1" hangingPunct="1">
              <a:lnSpc>
                <a:spcPct val="80000"/>
              </a:lnSpc>
            </a:pPr>
            <a:endParaRPr lang="fr-FR" altLang="fr-FR" sz="4400" dirty="0"/>
          </a:p>
        </p:txBody>
      </p:sp>
      <p:sp>
        <p:nvSpPr>
          <p:cNvPr id="4" name="Rectangle 4"/>
          <p:cNvSpPr txBox="1">
            <a:spLocks noChangeArrowheads="1"/>
          </p:cNvSpPr>
          <p:nvPr/>
        </p:nvSpPr>
        <p:spPr>
          <a:xfrm>
            <a:off x="225468" y="509433"/>
            <a:ext cx="8229600" cy="63265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dirty="0"/>
              <a:t>Les processus cognitifs</a:t>
            </a:r>
          </a:p>
        </p:txBody>
      </p:sp>
    </p:spTree>
    <p:extLst>
      <p:ext uri="{BB962C8B-B14F-4D97-AF65-F5344CB8AC3E}">
        <p14:creationId xmlns:p14="http://schemas.microsoft.com/office/powerpoint/2010/main" val="225453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176293" y="146137"/>
            <a:ext cx="8596668" cy="1320800"/>
          </a:xfrm>
        </p:spPr>
        <p:txBody>
          <a:bodyPr/>
          <a:lstStyle/>
          <a:p>
            <a:r>
              <a:rPr lang="fr-FR" dirty="0"/>
              <a:t>La mémoire à moyen et à long terme</a:t>
            </a:r>
          </a:p>
        </p:txBody>
      </p:sp>
      <p:pic>
        <p:nvPicPr>
          <p:cNvPr id="4710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5501" y="1114729"/>
            <a:ext cx="8899525" cy="5232400"/>
          </a:xfrm>
        </p:spPr>
      </p:pic>
    </p:spTree>
    <p:extLst>
      <p:ext uri="{BB962C8B-B14F-4D97-AF65-F5344CB8AC3E}">
        <p14:creationId xmlns:p14="http://schemas.microsoft.com/office/powerpoint/2010/main" val="283280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fr-FR" sz="4000"/>
              <a:t>L’expression de la réponse (output)</a:t>
            </a:r>
          </a:p>
        </p:txBody>
      </p:sp>
      <p:pic>
        <p:nvPicPr>
          <p:cNvPr id="49155"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1" y="1524001"/>
            <a:ext cx="8532813" cy="5038725"/>
          </a:xfrm>
        </p:spPr>
      </p:pic>
    </p:spTree>
    <p:extLst>
      <p:ext uri="{BB962C8B-B14F-4D97-AF65-F5344CB8AC3E}">
        <p14:creationId xmlns:p14="http://schemas.microsoft.com/office/powerpoint/2010/main" val="54686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5068" y="300037"/>
            <a:ext cx="5543550" cy="6557963"/>
          </a:xfrm>
        </p:spPr>
      </p:pic>
    </p:spTree>
    <p:extLst>
      <p:ext uri="{BB962C8B-B14F-4D97-AF65-F5344CB8AC3E}">
        <p14:creationId xmlns:p14="http://schemas.microsoft.com/office/powerpoint/2010/main" val="238054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68055"/>
          </a:xfrm>
        </p:spPr>
        <p:txBody>
          <a:bodyPr/>
          <a:lstStyle/>
          <a:p>
            <a:r>
              <a:rPr lang="fr-FR" dirty="0"/>
              <a:t>Quelques définitions</a:t>
            </a:r>
          </a:p>
        </p:txBody>
      </p:sp>
      <p:sp>
        <p:nvSpPr>
          <p:cNvPr id="5" name="Rectangle 3"/>
          <p:cNvSpPr txBox="1">
            <a:spLocks noChangeArrowheads="1"/>
          </p:cNvSpPr>
          <p:nvPr/>
        </p:nvSpPr>
        <p:spPr>
          <a:xfrm>
            <a:off x="563671" y="1782046"/>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fr-FR" altLang="fr-FR" sz="2800" b="1" dirty="0">
                <a:solidFill>
                  <a:schemeClr val="accent1">
                    <a:lumMod val="75000"/>
                  </a:schemeClr>
                </a:solidFill>
              </a:rPr>
              <a:t>Cognition</a:t>
            </a:r>
            <a:r>
              <a:rPr lang="fr-FR" altLang="fr-FR" sz="2800" dirty="0"/>
              <a:t> = « intelligence » = utilisation de processus mentaux responsables du traitement, du stockage et la récupération de l’information</a:t>
            </a:r>
          </a:p>
          <a:p>
            <a:pPr>
              <a:lnSpc>
                <a:spcPct val="90000"/>
              </a:lnSpc>
            </a:pPr>
            <a:r>
              <a:rPr lang="fr-FR" altLang="fr-FR" sz="2800" b="1" dirty="0">
                <a:solidFill>
                  <a:schemeClr val="accent1">
                    <a:lumMod val="75000"/>
                  </a:schemeClr>
                </a:solidFill>
              </a:rPr>
              <a:t>Processus cognitifs</a:t>
            </a:r>
            <a:r>
              <a:rPr lang="fr-FR" altLang="fr-FR" sz="2800" dirty="0">
                <a:solidFill>
                  <a:schemeClr val="accent1">
                    <a:lumMod val="75000"/>
                  </a:schemeClr>
                </a:solidFill>
              </a:rPr>
              <a:t> </a:t>
            </a:r>
            <a:r>
              <a:rPr lang="fr-FR" altLang="fr-FR" sz="2800" dirty="0"/>
              <a:t>= « outils » de l’intelligence qui traitent l’information</a:t>
            </a:r>
          </a:p>
          <a:p>
            <a:pPr>
              <a:lnSpc>
                <a:spcPct val="90000"/>
              </a:lnSpc>
            </a:pPr>
            <a:r>
              <a:rPr lang="fr-FR" altLang="fr-FR" sz="2800" b="1" dirty="0">
                <a:solidFill>
                  <a:schemeClr val="accent1">
                    <a:lumMod val="75000"/>
                  </a:schemeClr>
                </a:solidFill>
              </a:rPr>
              <a:t>Métacognition</a:t>
            </a:r>
            <a:r>
              <a:rPr lang="fr-FR" altLang="fr-FR" sz="2800" dirty="0">
                <a:solidFill>
                  <a:schemeClr val="accent1">
                    <a:lumMod val="75000"/>
                  </a:schemeClr>
                </a:solidFill>
              </a:rPr>
              <a:t> </a:t>
            </a:r>
            <a:r>
              <a:rPr lang="fr-FR" altLang="fr-FR" sz="2800" dirty="0"/>
              <a:t>= 2 sens </a:t>
            </a:r>
          </a:p>
          <a:p>
            <a:pPr>
              <a:lnSpc>
                <a:spcPct val="90000"/>
              </a:lnSpc>
              <a:buFontTx/>
              <a:buNone/>
            </a:pPr>
            <a:r>
              <a:rPr lang="fr-FR" altLang="fr-FR" sz="2800" dirty="0"/>
              <a:t>		- conscience du fonctionnement de sa propre 	pensée</a:t>
            </a:r>
          </a:p>
          <a:p>
            <a:pPr>
              <a:lnSpc>
                <a:spcPct val="90000"/>
              </a:lnSpc>
              <a:buFontTx/>
              <a:buNone/>
            </a:pPr>
            <a:r>
              <a:rPr lang="fr-FR" altLang="fr-FR" sz="2800" dirty="0"/>
              <a:t>		- utilisation de processus cognitifs qui 	contrôlent le fonctionnement intellectuel</a:t>
            </a:r>
            <a:r>
              <a:rPr lang="fr-FR" altLang="fr-FR" dirty="0"/>
              <a:t>	</a:t>
            </a:r>
          </a:p>
          <a:p>
            <a:pPr>
              <a:lnSpc>
                <a:spcPct val="90000"/>
              </a:lnSpc>
              <a:buFontTx/>
              <a:buNone/>
            </a:pPr>
            <a:endParaRPr lang="fr-FR" altLang="fr-FR" dirty="0"/>
          </a:p>
        </p:txBody>
      </p:sp>
    </p:spTree>
    <p:extLst>
      <p:ext uri="{BB962C8B-B14F-4D97-AF65-F5344CB8AC3E}">
        <p14:creationId xmlns:p14="http://schemas.microsoft.com/office/powerpoint/2010/main" val="43046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38202" y="1930401"/>
            <a:ext cx="8689635" cy="3768942"/>
          </a:xfrm>
        </p:spPr>
        <p:txBody>
          <a:bodyPr>
            <a:noAutofit/>
          </a:bodyPr>
          <a:lstStyle/>
          <a:p>
            <a:pPr eaLnBrk="1" hangingPunct="1"/>
            <a:r>
              <a:rPr lang="fr-FR" altLang="fr-FR" sz="2800" b="1" dirty="0">
                <a:solidFill>
                  <a:schemeClr val="accent1">
                    <a:lumMod val="75000"/>
                  </a:schemeClr>
                </a:solidFill>
              </a:rPr>
              <a:t>Procédure</a:t>
            </a:r>
            <a:r>
              <a:rPr lang="fr-FR" altLang="fr-FR" sz="2800" dirty="0">
                <a:solidFill>
                  <a:schemeClr val="accent1">
                    <a:lumMod val="75000"/>
                  </a:schemeClr>
                </a:solidFill>
              </a:rPr>
              <a:t> </a:t>
            </a:r>
          </a:p>
          <a:p>
            <a:pPr marL="0" indent="0" eaLnBrk="1" hangingPunct="1">
              <a:buNone/>
            </a:pPr>
            <a:r>
              <a:rPr lang="fr-FR" altLang="fr-FR" sz="2800" dirty="0">
                <a:solidFill>
                  <a:schemeClr val="accent1">
                    <a:lumMod val="75000"/>
                  </a:schemeClr>
                </a:solidFill>
              </a:rPr>
              <a:t>	</a:t>
            </a:r>
            <a:r>
              <a:rPr lang="fr-FR" altLang="fr-FR" sz="2800" dirty="0"/>
              <a:t>= savoir-faire qui implique une série séquentielle et prévisible 	d’actions à 	réaliser. </a:t>
            </a:r>
          </a:p>
          <a:p>
            <a:pPr eaLnBrk="1" hangingPunct="1"/>
            <a:r>
              <a:rPr lang="fr-FR" altLang="fr-FR" sz="2800" b="1" dirty="0">
                <a:solidFill>
                  <a:schemeClr val="accent1">
                    <a:lumMod val="75000"/>
                  </a:schemeClr>
                </a:solidFill>
              </a:rPr>
              <a:t>Stratégie</a:t>
            </a:r>
            <a:r>
              <a:rPr lang="fr-FR" altLang="fr-FR" sz="2800" dirty="0">
                <a:solidFill>
                  <a:schemeClr val="accent1">
                    <a:lumMod val="75000"/>
                  </a:schemeClr>
                </a:solidFill>
              </a:rPr>
              <a:t> </a:t>
            </a:r>
          </a:p>
          <a:p>
            <a:pPr marL="0" indent="0" eaLnBrk="1" hangingPunct="1">
              <a:buNone/>
            </a:pPr>
            <a:r>
              <a:rPr lang="fr-FR" altLang="fr-FR" sz="2800" dirty="0"/>
              <a:t>	= tous les moyens utilisés qui permettent 	d’atteindre l’objectif visé.</a:t>
            </a:r>
          </a:p>
          <a:p>
            <a:pPr eaLnBrk="1" hangingPunct="1">
              <a:buFontTx/>
              <a:buNone/>
            </a:pPr>
            <a:r>
              <a:rPr lang="fr-FR" altLang="fr-FR" sz="2800" dirty="0"/>
              <a:t>		= généralisable et transférable.</a:t>
            </a:r>
          </a:p>
        </p:txBody>
      </p:sp>
      <p:sp>
        <p:nvSpPr>
          <p:cNvPr id="2" name="Titre 1"/>
          <p:cNvSpPr>
            <a:spLocks noGrp="1"/>
          </p:cNvSpPr>
          <p:nvPr>
            <p:ph type="title"/>
          </p:nvPr>
        </p:nvSpPr>
        <p:spPr/>
        <p:txBody>
          <a:bodyPr/>
          <a:lstStyle/>
          <a:p>
            <a:r>
              <a:rPr lang="fr-FR" dirty="0"/>
              <a:t>Quelques définitions</a:t>
            </a:r>
          </a:p>
        </p:txBody>
      </p:sp>
    </p:spTree>
    <p:extLst>
      <p:ext uri="{BB962C8B-B14F-4D97-AF65-F5344CB8AC3E}">
        <p14:creationId xmlns:p14="http://schemas.microsoft.com/office/powerpoint/2010/main" val="210975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texte 2"/>
          <p:cNvSpPr>
            <a:spLocks noGrp="1"/>
          </p:cNvSpPr>
          <p:nvPr>
            <p:ph type="body" idx="1"/>
          </p:nvPr>
        </p:nvSpPr>
        <p:spPr>
          <a:xfrm>
            <a:off x="434131" y="1191451"/>
            <a:ext cx="4008437" cy="381000"/>
          </a:xfrm>
        </p:spPr>
        <p:txBody>
          <a:bodyPr/>
          <a:lstStyle/>
          <a:p>
            <a:r>
              <a:rPr lang="fr-FR" altLang="fr-FR" sz="2200" dirty="0">
                <a:solidFill>
                  <a:schemeClr val="accent1">
                    <a:lumMod val="75000"/>
                  </a:schemeClr>
                </a:solidFill>
              </a:rPr>
              <a:t>Connaissances déclaratives</a:t>
            </a:r>
            <a:endParaRPr lang="fr-FR" sz="2200" dirty="0">
              <a:solidFill>
                <a:schemeClr val="accent1">
                  <a:lumMod val="75000"/>
                </a:schemeClr>
              </a:solidFill>
            </a:endParaRPr>
          </a:p>
        </p:txBody>
      </p:sp>
      <p:sp>
        <p:nvSpPr>
          <p:cNvPr id="12291" name="Espace réservé du contenu 3"/>
          <p:cNvSpPr>
            <a:spLocks noGrp="1"/>
          </p:cNvSpPr>
          <p:nvPr>
            <p:ph sz="half" idx="2"/>
          </p:nvPr>
        </p:nvSpPr>
        <p:spPr>
          <a:xfrm>
            <a:off x="434131" y="1761906"/>
            <a:ext cx="4040188" cy="4514850"/>
          </a:xfrm>
        </p:spPr>
        <p:txBody>
          <a:bodyPr>
            <a:normAutofit lnSpcReduction="10000"/>
          </a:bodyPr>
          <a:lstStyle/>
          <a:p>
            <a:pPr eaLnBrk="1" hangingPunct="1">
              <a:lnSpc>
                <a:spcPct val="80000"/>
              </a:lnSpc>
            </a:pPr>
            <a:r>
              <a:rPr lang="fr-CH" altLang="fr-FR" sz="1900" dirty="0">
                <a:cs typeface="Arial" panose="020B0604020202020204" pitchFamily="34" charset="0"/>
              </a:rPr>
              <a:t>informations factuelles, connaissances encyclopédiques, savoirs académiques. </a:t>
            </a:r>
          </a:p>
          <a:p>
            <a:pPr eaLnBrk="1" hangingPunct="1">
              <a:lnSpc>
                <a:spcPct val="80000"/>
              </a:lnSpc>
            </a:pPr>
            <a:r>
              <a:rPr lang="fr-CH" altLang="fr-FR" sz="1900" dirty="0">
                <a:cs typeface="Arial" panose="020B0604020202020204" pitchFamily="34" charset="0"/>
              </a:rPr>
              <a:t>valorisées à l’école.</a:t>
            </a:r>
          </a:p>
          <a:p>
            <a:pPr eaLnBrk="1" hangingPunct="1">
              <a:lnSpc>
                <a:spcPct val="80000"/>
              </a:lnSpc>
            </a:pPr>
            <a:r>
              <a:rPr lang="fr-CH" altLang="fr-FR" sz="1900" dirty="0">
                <a:cs typeface="Arial" panose="020B0604020202020204" pitchFamily="34" charset="0"/>
              </a:rPr>
              <a:t>stratégies mnémoniques.</a:t>
            </a:r>
          </a:p>
          <a:p>
            <a:pPr eaLnBrk="1" hangingPunct="1">
              <a:lnSpc>
                <a:spcPct val="80000"/>
              </a:lnSpc>
            </a:pPr>
            <a:r>
              <a:rPr lang="fr-CH" altLang="fr-FR" sz="1900" dirty="0">
                <a:cs typeface="Arial" panose="020B0604020202020204" pitchFamily="34" charset="0"/>
              </a:rPr>
              <a:t>connaissances métacognitives = connaissances déclaratives </a:t>
            </a:r>
            <a:r>
              <a:rPr lang="fr-FR" altLang="fr-FR" sz="1900" dirty="0">
                <a:cs typeface="Arial" panose="020B0604020202020204" pitchFamily="34" charset="0"/>
              </a:rPr>
              <a:t> → informations objectives que l’élève a sur ses ressources, ses difficultés, sa manière de travailler, les exigences de la t</a:t>
            </a:r>
            <a:r>
              <a:rPr lang="fr-FR" altLang="ja-JP" sz="1900" dirty="0">
                <a:ea typeface="ＭＳ Ｐゴシック" panose="020B0600070205080204" pitchFamily="34" charset="-128"/>
                <a:cs typeface="Arial" panose="020B0604020202020204" pitchFamily="34" charset="0"/>
              </a:rPr>
              <a:t>âche ; </a:t>
            </a:r>
            <a:r>
              <a:rPr lang="fr-CH" altLang="fr-FR" sz="1900" dirty="0">
                <a:cs typeface="Arial" panose="020B0604020202020204" pitchFamily="34" charset="0"/>
              </a:rPr>
              <a:t>deviennent « procédurales » lors de leur mise en œuvre. </a:t>
            </a:r>
          </a:p>
          <a:p>
            <a:pPr eaLnBrk="1" hangingPunct="1">
              <a:lnSpc>
                <a:spcPct val="80000"/>
              </a:lnSpc>
            </a:pPr>
            <a:r>
              <a:rPr lang="fr-CH" altLang="fr-FR" sz="1900" dirty="0">
                <a:cs typeface="Arial" panose="020B0604020202020204" pitchFamily="34" charset="0"/>
              </a:rPr>
              <a:t>exemple : apprentissage de la définition d’un « mot de sens proche »</a:t>
            </a:r>
            <a:endParaRPr lang="fr-FR" sz="1900" dirty="0"/>
          </a:p>
        </p:txBody>
      </p:sp>
      <p:sp>
        <p:nvSpPr>
          <p:cNvPr id="12292" name="Espace réservé du texte 4"/>
          <p:cNvSpPr>
            <a:spLocks noGrp="1"/>
          </p:cNvSpPr>
          <p:nvPr>
            <p:ph type="body" sz="quarter" idx="3"/>
          </p:nvPr>
        </p:nvSpPr>
        <p:spPr>
          <a:xfrm>
            <a:off x="5161399" y="1184533"/>
            <a:ext cx="3646487" cy="381000"/>
          </a:xfrm>
        </p:spPr>
        <p:txBody>
          <a:bodyPr/>
          <a:lstStyle/>
          <a:p>
            <a:r>
              <a:rPr lang="fr-FR" altLang="fr-FR" sz="2200" dirty="0">
                <a:solidFill>
                  <a:schemeClr val="accent1">
                    <a:lumMod val="75000"/>
                  </a:schemeClr>
                </a:solidFill>
              </a:rPr>
              <a:t>Connaissances lexicales</a:t>
            </a:r>
            <a:endParaRPr lang="fr-FR" sz="2200" dirty="0">
              <a:solidFill>
                <a:schemeClr val="accent1">
                  <a:lumMod val="75000"/>
                </a:schemeClr>
              </a:solidFill>
            </a:endParaRPr>
          </a:p>
        </p:txBody>
      </p:sp>
      <p:sp>
        <p:nvSpPr>
          <p:cNvPr id="12293" name="Espace réservé du contenu 5"/>
          <p:cNvSpPr>
            <a:spLocks noGrp="1"/>
          </p:cNvSpPr>
          <p:nvPr>
            <p:ph sz="quarter" idx="4"/>
          </p:nvPr>
        </p:nvSpPr>
        <p:spPr>
          <a:xfrm>
            <a:off x="4963754" y="1572451"/>
            <a:ext cx="4041775" cy="5113338"/>
          </a:xfrm>
        </p:spPr>
        <p:txBody>
          <a:bodyPr>
            <a:normAutofit lnSpcReduction="10000"/>
          </a:bodyPr>
          <a:lstStyle/>
          <a:p>
            <a:pPr eaLnBrk="1" hangingPunct="1">
              <a:lnSpc>
                <a:spcPct val="90000"/>
              </a:lnSpc>
            </a:pPr>
            <a:r>
              <a:rPr lang="fr-FR" altLang="fr-FR" sz="1900" dirty="0">
                <a:cs typeface="Arial" panose="020B0604020202020204" pitchFamily="34" charset="0"/>
              </a:rPr>
              <a:t>regroupent des connaissances déclaratives </a:t>
            </a:r>
            <a:r>
              <a:rPr lang="fr-CH" altLang="fr-FR" sz="1900" dirty="0">
                <a:cs typeface="Arial" panose="020B0604020202020204" pitchFamily="34" charset="0"/>
              </a:rPr>
              <a:t>autour</a:t>
            </a:r>
            <a:r>
              <a:rPr lang="fr-CH" altLang="fr-FR" sz="1900" dirty="0"/>
              <a:t> de concepts-clés.</a:t>
            </a:r>
          </a:p>
          <a:p>
            <a:pPr eaLnBrk="1" hangingPunct="1">
              <a:lnSpc>
                <a:spcPct val="90000"/>
              </a:lnSpc>
            </a:pPr>
            <a:r>
              <a:rPr lang="fr-CH" altLang="fr-FR" sz="1900" dirty="0"/>
              <a:t>constituent des points d’ancrage du savoir.</a:t>
            </a:r>
          </a:p>
          <a:p>
            <a:pPr eaLnBrk="1" hangingPunct="1">
              <a:lnSpc>
                <a:spcPct val="90000"/>
              </a:lnSpc>
            </a:pPr>
            <a:r>
              <a:rPr lang="fr-CH" altLang="fr-FR" sz="1900" dirty="0"/>
              <a:t>schéma heuristique.</a:t>
            </a:r>
          </a:p>
          <a:p>
            <a:pPr eaLnBrk="1" hangingPunct="1">
              <a:lnSpc>
                <a:spcPct val="90000"/>
              </a:lnSpc>
            </a:pPr>
            <a:r>
              <a:rPr lang="fr-CH" altLang="fr-FR" sz="1900" dirty="0"/>
              <a:t>un concept regroupe, autour d’un mot, une explication, des exemples, des composantes, d’autres concepts, etc. qui constituent un ensemble cohérent.</a:t>
            </a:r>
          </a:p>
          <a:p>
            <a:pPr eaLnBrk="1" hangingPunct="1">
              <a:lnSpc>
                <a:spcPct val="90000"/>
              </a:lnSpc>
            </a:pPr>
            <a:r>
              <a:rPr lang="fr-CH" altLang="fr-FR" sz="1900" dirty="0"/>
              <a:t>apprentissage du vocabulaire valorisé.</a:t>
            </a:r>
          </a:p>
          <a:p>
            <a:pPr eaLnBrk="1" hangingPunct="1">
              <a:lnSpc>
                <a:spcPct val="90000"/>
              </a:lnSpc>
            </a:pPr>
            <a:r>
              <a:rPr lang="fr-CH" altLang="fr-FR" sz="1900" dirty="0"/>
              <a:t>exemple : construction du concept de « synonyme » (définition, exemples, concepts voisins, etc.).</a:t>
            </a:r>
            <a:endParaRPr lang="fr-FR" altLang="fr-FR" sz="1900" dirty="0"/>
          </a:p>
        </p:txBody>
      </p:sp>
      <p:sp>
        <p:nvSpPr>
          <p:cNvPr id="2" name="Titre 1"/>
          <p:cNvSpPr>
            <a:spLocks noGrp="1"/>
          </p:cNvSpPr>
          <p:nvPr>
            <p:ph type="title"/>
          </p:nvPr>
        </p:nvSpPr>
        <p:spPr>
          <a:xfrm>
            <a:off x="434131" y="296450"/>
            <a:ext cx="8596668" cy="568015"/>
          </a:xfrm>
        </p:spPr>
        <p:txBody>
          <a:bodyPr>
            <a:normAutofit fontScale="90000"/>
          </a:bodyPr>
          <a:lstStyle/>
          <a:p>
            <a:r>
              <a:rPr lang="fr-FR" dirty="0"/>
              <a:t>Quelques définitions</a:t>
            </a:r>
          </a:p>
        </p:txBody>
      </p:sp>
    </p:spTree>
    <p:extLst>
      <p:ext uri="{BB962C8B-B14F-4D97-AF65-F5344CB8AC3E}">
        <p14:creationId xmlns:p14="http://schemas.microsoft.com/office/powerpoint/2010/main" val="311291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texte 2"/>
          <p:cNvSpPr>
            <a:spLocks noGrp="1"/>
          </p:cNvSpPr>
          <p:nvPr>
            <p:ph type="body" idx="1"/>
          </p:nvPr>
        </p:nvSpPr>
        <p:spPr>
          <a:xfrm>
            <a:off x="315237" y="1214850"/>
            <a:ext cx="4497388" cy="792163"/>
          </a:xfrm>
        </p:spPr>
        <p:txBody>
          <a:bodyPr/>
          <a:lstStyle/>
          <a:p>
            <a:pPr algn="ctr">
              <a:spcBef>
                <a:spcPts val="0"/>
              </a:spcBef>
            </a:pPr>
            <a:r>
              <a:rPr lang="fr-FR" altLang="fr-FR" sz="2200" dirty="0">
                <a:solidFill>
                  <a:schemeClr val="accent1">
                    <a:lumMod val="75000"/>
                  </a:schemeClr>
                </a:solidFill>
              </a:rPr>
              <a:t>Connaissances procédurales</a:t>
            </a:r>
          </a:p>
          <a:p>
            <a:pPr algn="ctr">
              <a:spcBef>
                <a:spcPts val="0"/>
              </a:spcBef>
            </a:pPr>
            <a:r>
              <a:rPr lang="fr-FR" altLang="fr-FR" sz="2200" dirty="0">
                <a:solidFill>
                  <a:schemeClr val="accent1">
                    <a:lumMod val="75000"/>
                  </a:schemeClr>
                </a:solidFill>
              </a:rPr>
              <a:t>(ou stratégiques)</a:t>
            </a:r>
          </a:p>
        </p:txBody>
      </p:sp>
      <p:sp>
        <p:nvSpPr>
          <p:cNvPr id="14339" name="Espace réservé du contenu 3"/>
          <p:cNvSpPr>
            <a:spLocks noGrp="1"/>
          </p:cNvSpPr>
          <p:nvPr>
            <p:ph sz="half" idx="2"/>
          </p:nvPr>
        </p:nvSpPr>
        <p:spPr>
          <a:xfrm>
            <a:off x="543838" y="2149019"/>
            <a:ext cx="4040187" cy="3951156"/>
          </a:xfrm>
        </p:spPr>
        <p:txBody>
          <a:bodyPr/>
          <a:lstStyle/>
          <a:p>
            <a:pPr eaLnBrk="1" hangingPunct="1">
              <a:lnSpc>
                <a:spcPct val="90000"/>
              </a:lnSpc>
            </a:pPr>
            <a:r>
              <a:rPr lang="fr-CH" altLang="fr-FR" dirty="0"/>
              <a:t>concernent le savoir-faire.</a:t>
            </a:r>
          </a:p>
          <a:p>
            <a:pPr eaLnBrk="1" hangingPunct="1">
              <a:lnSpc>
                <a:spcPct val="90000"/>
              </a:lnSpc>
            </a:pPr>
            <a:r>
              <a:rPr lang="fr-CH" altLang="fr-FR" dirty="0"/>
              <a:t>répondent à la question « comment ? ».</a:t>
            </a:r>
          </a:p>
          <a:p>
            <a:pPr eaLnBrk="1" hangingPunct="1">
              <a:lnSpc>
                <a:spcPct val="90000"/>
              </a:lnSpc>
            </a:pPr>
            <a:r>
              <a:rPr lang="fr-CH" altLang="fr-FR" dirty="0"/>
              <a:t>séquence d’actions à exécuter dans un certain ordre (procédure).</a:t>
            </a:r>
          </a:p>
          <a:p>
            <a:pPr eaLnBrk="1" hangingPunct="1">
              <a:lnSpc>
                <a:spcPct val="90000"/>
              </a:lnSpc>
            </a:pPr>
            <a:r>
              <a:rPr lang="fr-CH" altLang="fr-FR" dirty="0"/>
              <a:t>degré de généralité plus ou moins important.</a:t>
            </a:r>
          </a:p>
          <a:p>
            <a:pPr eaLnBrk="1" hangingPunct="1">
              <a:lnSpc>
                <a:spcPct val="90000"/>
              </a:lnSpc>
            </a:pPr>
            <a:r>
              <a:rPr lang="fr-CH" altLang="fr-FR" dirty="0"/>
              <a:t>apprentissage dans et par l’action.</a:t>
            </a:r>
          </a:p>
          <a:p>
            <a:pPr eaLnBrk="1" hangingPunct="1">
              <a:lnSpc>
                <a:spcPct val="90000"/>
              </a:lnSpc>
            </a:pPr>
            <a:r>
              <a:rPr lang="fr-CH" altLang="fr-FR" dirty="0"/>
              <a:t>exemple : savoir rechercher le synonyme d’un mot.</a:t>
            </a:r>
            <a:endParaRPr lang="fr-FR" altLang="fr-FR" dirty="0"/>
          </a:p>
        </p:txBody>
      </p:sp>
      <p:sp>
        <p:nvSpPr>
          <p:cNvPr id="14340" name="Espace réservé du texte 4"/>
          <p:cNvSpPr>
            <a:spLocks noGrp="1"/>
          </p:cNvSpPr>
          <p:nvPr>
            <p:ph type="body" sz="quarter" idx="3"/>
          </p:nvPr>
        </p:nvSpPr>
        <p:spPr>
          <a:xfrm>
            <a:off x="5065909" y="1214851"/>
            <a:ext cx="4787900" cy="792163"/>
          </a:xfrm>
        </p:spPr>
        <p:txBody>
          <a:bodyPr/>
          <a:lstStyle/>
          <a:p>
            <a:pPr algn="ctr">
              <a:spcBef>
                <a:spcPts val="0"/>
              </a:spcBef>
            </a:pPr>
            <a:r>
              <a:rPr lang="fr-FR" altLang="fr-FR" sz="2200" dirty="0">
                <a:solidFill>
                  <a:schemeClr val="accent1">
                    <a:lumMod val="75000"/>
                  </a:schemeClr>
                </a:solidFill>
              </a:rPr>
              <a:t>Connaissances conditionnelles</a:t>
            </a:r>
          </a:p>
          <a:p>
            <a:pPr algn="ctr">
              <a:spcBef>
                <a:spcPts val="0"/>
              </a:spcBef>
            </a:pPr>
            <a:r>
              <a:rPr lang="fr-FR" altLang="fr-FR" sz="2200" dirty="0">
                <a:solidFill>
                  <a:schemeClr val="accent1">
                    <a:lumMod val="75000"/>
                  </a:schemeClr>
                </a:solidFill>
              </a:rPr>
              <a:t>(ou pragmatiques)</a:t>
            </a:r>
          </a:p>
        </p:txBody>
      </p:sp>
      <p:sp>
        <p:nvSpPr>
          <p:cNvPr id="14341" name="Espace réservé du contenu 5"/>
          <p:cNvSpPr>
            <a:spLocks noGrp="1"/>
          </p:cNvSpPr>
          <p:nvPr>
            <p:ph sz="quarter" idx="4"/>
          </p:nvPr>
        </p:nvSpPr>
        <p:spPr>
          <a:xfrm>
            <a:off x="5342308" y="2149019"/>
            <a:ext cx="4041775" cy="3856406"/>
          </a:xfrm>
        </p:spPr>
        <p:txBody>
          <a:bodyPr/>
          <a:lstStyle/>
          <a:p>
            <a:pPr eaLnBrk="1" hangingPunct="1"/>
            <a:r>
              <a:rPr lang="fr-CH" altLang="fr-FR" dirty="0"/>
              <a:t>responsables du transfert des apprentissages</a:t>
            </a:r>
          </a:p>
          <a:p>
            <a:pPr eaLnBrk="1" hangingPunct="1"/>
            <a:r>
              <a:rPr lang="fr-CH" altLang="fr-FR" dirty="0"/>
              <a:t>répondent aux questions « quand » « pourquoi ».</a:t>
            </a:r>
          </a:p>
          <a:p>
            <a:pPr eaLnBrk="1" hangingPunct="1"/>
            <a:r>
              <a:rPr lang="fr-CH" altLang="fr-FR" dirty="0"/>
              <a:t>permettent de reconnaître les situations justifiant l’utilisation d’autres connaissances.</a:t>
            </a:r>
          </a:p>
          <a:p>
            <a:pPr eaLnBrk="1" hangingPunct="1"/>
            <a:r>
              <a:rPr lang="fr-CH" altLang="fr-FR" dirty="0"/>
              <a:t>exemple : les élèves savent quand et pourquoi utiliser des synonymes (éviter les répétitions).</a:t>
            </a:r>
          </a:p>
        </p:txBody>
      </p:sp>
      <p:sp>
        <p:nvSpPr>
          <p:cNvPr id="2" name="Titre 1"/>
          <p:cNvSpPr>
            <a:spLocks noGrp="1"/>
          </p:cNvSpPr>
          <p:nvPr>
            <p:ph type="title"/>
          </p:nvPr>
        </p:nvSpPr>
        <p:spPr>
          <a:xfrm>
            <a:off x="514292" y="303157"/>
            <a:ext cx="8596668" cy="580373"/>
          </a:xfrm>
        </p:spPr>
        <p:txBody>
          <a:bodyPr>
            <a:normAutofit fontScale="90000"/>
          </a:bodyPr>
          <a:lstStyle/>
          <a:p>
            <a:r>
              <a:rPr lang="fr-FR" dirty="0"/>
              <a:t>Quelques définitions</a:t>
            </a:r>
          </a:p>
        </p:txBody>
      </p:sp>
    </p:spTree>
    <p:extLst>
      <p:ext uri="{BB962C8B-B14F-4D97-AF65-F5344CB8AC3E}">
        <p14:creationId xmlns:p14="http://schemas.microsoft.com/office/powerpoint/2010/main" val="313126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58663"/>
            <a:ext cx="8596668" cy="1320800"/>
          </a:xfrm>
        </p:spPr>
        <p:txBody>
          <a:bodyPr/>
          <a:lstStyle/>
          <a:p>
            <a:r>
              <a:rPr lang="fr-FR" altLang="fr-FR" dirty="0"/>
              <a:t>Le fonctionnement cognitif dans les apprentissages scolaires</a:t>
            </a:r>
            <a:endParaRPr lang="fr-FR" dirty="0"/>
          </a:p>
        </p:txBody>
      </p:sp>
      <p:sp>
        <p:nvSpPr>
          <p:cNvPr id="3" name="Espace réservé du contenu 2"/>
          <p:cNvSpPr>
            <a:spLocks noGrp="1"/>
          </p:cNvSpPr>
          <p:nvPr>
            <p:ph idx="1"/>
          </p:nvPr>
        </p:nvSpPr>
        <p:spPr>
          <a:xfrm>
            <a:off x="765016" y="1684600"/>
            <a:ext cx="8596668" cy="4741252"/>
          </a:xfrm>
        </p:spPr>
        <p:txBody>
          <a:bodyPr>
            <a:noAutofit/>
          </a:bodyPr>
          <a:lstStyle/>
          <a:p>
            <a:pPr>
              <a:spcBef>
                <a:spcPts val="0"/>
              </a:spcBef>
            </a:pPr>
            <a:r>
              <a:rPr lang="fr-FR" altLang="fr-FR" sz="2000" dirty="0">
                <a:latin typeface="Arial" panose="020B0604020202020204" pitchFamily="34" charset="0"/>
              </a:rPr>
              <a:t>Etre en réussite scolaire, c’est être capable d’utiliser :</a:t>
            </a:r>
            <a:endParaRPr lang="fr-CH" altLang="fr-FR" sz="2000" dirty="0">
              <a:latin typeface="Arial" panose="020B0604020202020204" pitchFamily="34" charset="0"/>
            </a:endParaRPr>
          </a:p>
          <a:p>
            <a:pPr marL="0" indent="0">
              <a:spcBef>
                <a:spcPts val="0"/>
              </a:spcBef>
              <a:buNone/>
            </a:pPr>
            <a:r>
              <a:rPr lang="fr-CH" altLang="fr-FR" sz="2000" dirty="0">
                <a:latin typeface="Arial" panose="020B0604020202020204" pitchFamily="34" charset="0"/>
              </a:rPr>
              <a:t>	- les bonnes stratégies (connaissances procédurales),</a:t>
            </a:r>
          </a:p>
          <a:p>
            <a:pPr marL="0" indent="0">
              <a:spcBef>
                <a:spcPts val="0"/>
              </a:spcBef>
              <a:buNone/>
            </a:pPr>
            <a:r>
              <a:rPr lang="fr-CH" altLang="fr-FR" sz="2000" dirty="0">
                <a:latin typeface="Arial" panose="020B0604020202020204" pitchFamily="34" charset="0"/>
              </a:rPr>
              <a:t>	- au bon moment (connaissances conditionnelles),</a:t>
            </a:r>
          </a:p>
          <a:p>
            <a:pPr marL="0" indent="0">
              <a:spcBef>
                <a:spcPts val="0"/>
              </a:spcBef>
              <a:buNone/>
            </a:pPr>
            <a:r>
              <a:rPr lang="fr-CH" altLang="fr-FR" sz="2000" dirty="0">
                <a:latin typeface="Arial" panose="020B0604020202020204" pitchFamily="34" charset="0"/>
              </a:rPr>
              <a:t>	- en mobilisant les connaissances nécessaires (connaissances 	déclaratives et 	lexicales)</a:t>
            </a:r>
          </a:p>
          <a:p>
            <a:pPr marL="0" indent="0">
              <a:spcBef>
                <a:spcPts val="0"/>
              </a:spcBef>
              <a:buNone/>
            </a:pPr>
            <a:endParaRPr lang="fr-CH" altLang="fr-FR" sz="2000" dirty="0">
              <a:latin typeface="Arial" panose="020B0604020202020204" pitchFamily="34" charset="0"/>
            </a:endParaRPr>
          </a:p>
          <a:p>
            <a:pPr>
              <a:spcBef>
                <a:spcPts val="0"/>
              </a:spcBef>
            </a:pPr>
            <a:r>
              <a:rPr lang="fr-FR" altLang="fr-FR" sz="2000" dirty="0">
                <a:latin typeface="Arial" panose="020B0604020202020204" pitchFamily="34" charset="0"/>
              </a:rPr>
              <a:t>Pour nous enseignants il s’agit :</a:t>
            </a:r>
          </a:p>
          <a:p>
            <a:pPr marL="0" indent="0">
              <a:spcBef>
                <a:spcPts val="0"/>
              </a:spcBef>
              <a:buNone/>
            </a:pPr>
            <a:r>
              <a:rPr lang="fr-FR" altLang="fr-FR" sz="2000" dirty="0">
                <a:latin typeface="Arial" panose="020B0604020202020204" pitchFamily="34" charset="0"/>
              </a:rPr>
              <a:t>	- de faire acquérir les connaissances et les compétences des 	programmes.</a:t>
            </a:r>
          </a:p>
          <a:p>
            <a:pPr>
              <a:spcBef>
                <a:spcPts val="0"/>
              </a:spcBef>
              <a:buNone/>
            </a:pPr>
            <a:r>
              <a:rPr lang="fr-FR" altLang="fr-FR" sz="2000" dirty="0">
                <a:latin typeface="Arial" panose="020B0604020202020204" pitchFamily="34" charset="0"/>
              </a:rPr>
              <a:t>		- d’enseigner les stratégies cognitives et métacognitives nécessaires à ces acquisitions.</a:t>
            </a:r>
          </a:p>
          <a:p>
            <a:pPr>
              <a:spcBef>
                <a:spcPts val="0"/>
              </a:spcBef>
              <a:buNone/>
            </a:pPr>
            <a:endParaRPr lang="fr-FR" altLang="fr-FR" sz="2000" dirty="0">
              <a:latin typeface="Arial" panose="020B0604020202020204" pitchFamily="34" charset="0"/>
            </a:endParaRPr>
          </a:p>
          <a:p>
            <a:pPr>
              <a:spcBef>
                <a:spcPts val="0"/>
              </a:spcBef>
            </a:pPr>
            <a:r>
              <a:rPr lang="fr-FR" altLang="fr-FR" sz="2000" dirty="0">
                <a:latin typeface="Arial" panose="020B0604020202020204" pitchFamily="34" charset="0"/>
              </a:rPr>
              <a:t>Faire prendre à l’élève conscience du fonctionnement de sa pensée en l’aidant à s’interroger, analyser, perfectionner ou remplacer ses stratégies d’apprentissage.</a:t>
            </a:r>
          </a:p>
        </p:txBody>
      </p:sp>
    </p:spTree>
    <p:extLst>
      <p:ext uri="{BB962C8B-B14F-4D97-AF65-F5344CB8AC3E}">
        <p14:creationId xmlns:p14="http://schemas.microsoft.com/office/powerpoint/2010/main" val="116587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9978" y="161903"/>
            <a:ext cx="8229600" cy="633412"/>
          </a:xfrm>
        </p:spPr>
        <p:txBody>
          <a:bodyPr>
            <a:normAutofit fontScale="90000"/>
          </a:bodyPr>
          <a:lstStyle/>
          <a:p>
            <a:pPr eaLnBrk="1" hangingPunct="1"/>
            <a:r>
              <a:rPr lang="fr-FR" altLang="fr-FR" dirty="0"/>
              <a:t>Un modèle de fonctionnement cognitif</a:t>
            </a:r>
          </a:p>
        </p:txBody>
      </p:sp>
      <p:pic>
        <p:nvPicPr>
          <p:cNvPr id="18435"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0599" y="1014935"/>
            <a:ext cx="8775700" cy="5472112"/>
          </a:xfrm>
        </p:spPr>
      </p:pic>
    </p:spTree>
    <p:extLst>
      <p:ext uri="{BB962C8B-B14F-4D97-AF65-F5344CB8AC3E}">
        <p14:creationId xmlns:p14="http://schemas.microsoft.com/office/powerpoint/2010/main" val="243246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
          <p:cNvSpPr>
            <a:spLocks noGrp="1" noChangeArrowheads="1"/>
          </p:cNvSpPr>
          <p:nvPr>
            <p:ph type="title"/>
          </p:nvPr>
        </p:nvSpPr>
        <p:spPr/>
        <p:txBody>
          <a:bodyPr/>
          <a:lstStyle/>
          <a:p>
            <a:pPr eaLnBrk="1" hangingPunct="1"/>
            <a:r>
              <a:rPr lang="fr-FR" altLang="fr-FR"/>
              <a:t>Schéma de base</a:t>
            </a:r>
          </a:p>
        </p:txBody>
      </p:sp>
      <p:sp>
        <p:nvSpPr>
          <p:cNvPr id="20483" name="Rectangle 22"/>
          <p:cNvSpPr>
            <a:spLocks noGrp="1" noChangeArrowheads="1"/>
          </p:cNvSpPr>
          <p:nvPr>
            <p:ph type="body" sz="half" idx="2"/>
          </p:nvPr>
        </p:nvSpPr>
        <p:spPr>
          <a:xfrm>
            <a:off x="609600" y="4567847"/>
            <a:ext cx="8229600" cy="1866900"/>
          </a:xfrm>
        </p:spPr>
        <p:txBody>
          <a:bodyPr>
            <a:normAutofit lnSpcReduction="10000"/>
          </a:bodyPr>
          <a:lstStyle/>
          <a:p>
            <a:pPr eaLnBrk="1" hangingPunct="1">
              <a:buFontTx/>
              <a:buNone/>
            </a:pPr>
            <a:r>
              <a:rPr lang="fr-FR" altLang="fr-FR" sz="2400" dirty="0"/>
              <a:t>Tâche cognitive = trois étapes principales : </a:t>
            </a:r>
          </a:p>
          <a:p>
            <a:pPr eaLnBrk="1" hangingPunct="1">
              <a:buFontTx/>
              <a:buChar char="-"/>
            </a:pPr>
            <a:r>
              <a:rPr lang="fr-FR" altLang="fr-FR" sz="2400" b="1" dirty="0"/>
              <a:t>prise d’information </a:t>
            </a:r>
            <a:r>
              <a:rPr lang="fr-FR" altLang="fr-FR" sz="2400" dirty="0"/>
              <a:t>(input ou entrée)</a:t>
            </a:r>
          </a:p>
          <a:p>
            <a:pPr eaLnBrk="1" hangingPunct="1">
              <a:buFontTx/>
              <a:buChar char="-"/>
            </a:pPr>
            <a:r>
              <a:rPr lang="fr-FR" altLang="fr-FR" sz="2400" b="1" dirty="0"/>
              <a:t>traitement de cette information </a:t>
            </a:r>
            <a:r>
              <a:rPr lang="fr-FR" altLang="fr-FR" sz="2400" dirty="0"/>
              <a:t>(processeur central) </a:t>
            </a:r>
          </a:p>
          <a:p>
            <a:pPr eaLnBrk="1" hangingPunct="1">
              <a:buFontTx/>
              <a:buChar char="-"/>
            </a:pPr>
            <a:r>
              <a:rPr lang="fr-FR" altLang="fr-FR" sz="2400" b="1" dirty="0"/>
              <a:t>expression de la réponse du sujet </a:t>
            </a:r>
            <a:r>
              <a:rPr lang="fr-FR" altLang="fr-FR" sz="2400" dirty="0"/>
              <a:t>(output ou sortie)</a:t>
            </a:r>
          </a:p>
        </p:txBody>
      </p:sp>
      <p:pic>
        <p:nvPicPr>
          <p:cNvPr id="20484" name="Espace réservé du contenu 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96009" y="1182688"/>
            <a:ext cx="6840538" cy="2971800"/>
          </a:xfrm>
        </p:spPr>
      </p:pic>
    </p:spTree>
    <p:extLst>
      <p:ext uri="{BB962C8B-B14F-4D97-AF65-F5344CB8AC3E}">
        <p14:creationId xmlns:p14="http://schemas.microsoft.com/office/powerpoint/2010/main" val="1043138674"/>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TotalTime>
  <Words>4815</Words>
  <Application>Microsoft Office PowerPoint</Application>
  <PresentationFormat>Grand écran</PresentationFormat>
  <Paragraphs>379</Paragraphs>
  <Slides>26</Slides>
  <Notes>26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ＭＳ Ｐゴシック</vt:lpstr>
      <vt:lpstr>Arial</vt:lpstr>
      <vt:lpstr>Batang</vt:lpstr>
      <vt:lpstr>Calibri</vt:lpstr>
      <vt:lpstr>Times New Roman</vt:lpstr>
      <vt:lpstr>Trebuchet MS</vt:lpstr>
      <vt:lpstr>Wingdings</vt:lpstr>
      <vt:lpstr>Wingdings 3</vt:lpstr>
      <vt:lpstr>Facette</vt:lpstr>
      <vt:lpstr>Le fonctionnement cognitif</vt:lpstr>
      <vt:lpstr>Plan</vt:lpstr>
      <vt:lpstr>Quelques définitions</vt:lpstr>
      <vt:lpstr>Quelques définitions</vt:lpstr>
      <vt:lpstr>Quelques définitions</vt:lpstr>
      <vt:lpstr>Quelques définitions</vt:lpstr>
      <vt:lpstr>Le fonctionnement cognitif dans les apprentissages scolaires</vt:lpstr>
      <vt:lpstr>Un modèle de fonctionnement cognitif</vt:lpstr>
      <vt:lpstr>Schéma de base</vt:lpstr>
      <vt:lpstr>Environnement et prise d’information</vt:lpstr>
      <vt:lpstr>Difficultés liées au registre perceptif</vt:lpstr>
      <vt:lpstr>Mémoire de travail (MDT)</vt:lpstr>
      <vt:lpstr>Traitement de l’information</vt:lpstr>
      <vt:lpstr>Les processus métacognitifs</vt:lpstr>
      <vt:lpstr>Présentation PowerPoint</vt:lpstr>
      <vt:lpstr>Les processus métacognitifs</vt:lpstr>
      <vt:lpstr>Les processus métacognitifs</vt:lpstr>
      <vt:lpstr>Présentation PowerPoint</vt:lpstr>
      <vt:lpstr>Les processus métacognitifs</vt:lpstr>
      <vt:lpstr>Les processus métacognitifs</vt:lpstr>
      <vt:lpstr>Les processus cognitifs</vt:lpstr>
      <vt:lpstr>Autour du processus d’organisation</vt:lpstr>
      <vt:lpstr>Autour du processus de compréhension</vt:lpstr>
      <vt:lpstr>La mémoire à moyen et à long terme</vt:lpstr>
      <vt:lpstr>L’expression de la réponse (output)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fonctionnement cognitif</dc:title>
  <dc:creator>anton.huot@sfr.fr</dc:creator>
  <cp:lastModifiedBy>Thibaut Salem</cp:lastModifiedBy>
  <cp:revision>23</cp:revision>
  <dcterms:created xsi:type="dcterms:W3CDTF">2016-11-12T15:52:16Z</dcterms:created>
  <dcterms:modified xsi:type="dcterms:W3CDTF">2016-11-23T19:44:05Z</dcterms:modified>
</cp:coreProperties>
</file>