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66"/>
  </p:notesMasterIdLst>
  <p:sldIdLst>
    <p:sldId id="256" r:id="rId2"/>
    <p:sldId id="279" r:id="rId3"/>
    <p:sldId id="284" r:id="rId4"/>
    <p:sldId id="257" r:id="rId5"/>
    <p:sldId id="261" r:id="rId6"/>
    <p:sldId id="272" r:id="rId7"/>
    <p:sldId id="269" r:id="rId8"/>
    <p:sldId id="301" r:id="rId9"/>
    <p:sldId id="311" r:id="rId10"/>
    <p:sldId id="334" r:id="rId11"/>
    <p:sldId id="338" r:id="rId12"/>
    <p:sldId id="277" r:id="rId13"/>
    <p:sldId id="295" r:id="rId14"/>
    <p:sldId id="270" r:id="rId15"/>
    <p:sldId id="268" r:id="rId16"/>
    <p:sldId id="262" r:id="rId17"/>
    <p:sldId id="339" r:id="rId18"/>
    <p:sldId id="264" r:id="rId19"/>
    <p:sldId id="265" r:id="rId20"/>
    <p:sldId id="267" r:id="rId21"/>
    <p:sldId id="271" r:id="rId22"/>
    <p:sldId id="275" r:id="rId23"/>
    <p:sldId id="281" r:id="rId24"/>
    <p:sldId id="282" r:id="rId25"/>
    <p:sldId id="283" r:id="rId26"/>
    <p:sldId id="296" r:id="rId27"/>
    <p:sldId id="297" r:id="rId28"/>
    <p:sldId id="298" r:id="rId29"/>
    <p:sldId id="299" r:id="rId30"/>
    <p:sldId id="300" r:id="rId31"/>
    <p:sldId id="303" r:id="rId32"/>
    <p:sldId id="307" r:id="rId33"/>
    <p:sldId id="308" r:id="rId34"/>
    <p:sldId id="310" r:id="rId35"/>
    <p:sldId id="357" r:id="rId36"/>
    <p:sldId id="358" r:id="rId37"/>
    <p:sldId id="273" r:id="rId38"/>
    <p:sldId id="304" r:id="rId39"/>
    <p:sldId id="286" r:id="rId40"/>
    <p:sldId id="287" r:id="rId41"/>
    <p:sldId id="288" r:id="rId42"/>
    <p:sldId id="292" r:id="rId43"/>
    <p:sldId id="291" r:id="rId44"/>
    <p:sldId id="259" r:id="rId45"/>
    <p:sldId id="305" r:id="rId46"/>
    <p:sldId id="306" r:id="rId47"/>
    <p:sldId id="285"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74" r:id="rId64"/>
    <p:sldId id="375"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baut" initials="T" lastIdx="0" clrIdx="0">
    <p:extLst>
      <p:ext uri="{19B8F6BF-5375-455C-9EA6-DF929625EA0E}">
        <p15:presenceInfo xmlns:p15="http://schemas.microsoft.com/office/powerpoint/2012/main" userId="Thiba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627" autoAdjust="0"/>
  </p:normalViewPr>
  <p:slideViewPr>
    <p:cSldViewPr snapToGrid="0">
      <p:cViewPr varScale="1">
        <p:scale>
          <a:sx n="55" d="100"/>
          <a:sy n="55" d="100"/>
        </p:scale>
        <p:origin x="12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0BF8F-48CD-4766-9FE6-46B4D1E375E5}" type="datetimeFigureOut">
              <a:rPr lang="fr-FR" smtClean="0"/>
              <a:t>23/11/2016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75953-4384-4473-9782-35808FCE7043}" type="slidenum">
              <a:rPr lang="fr-FR" smtClean="0"/>
              <a:t>‹N°›</a:t>
            </a:fld>
            <a:endParaRPr lang="fr-FR"/>
          </a:p>
        </p:txBody>
      </p:sp>
    </p:spTree>
    <p:extLst>
      <p:ext uri="{BB962C8B-B14F-4D97-AF65-F5344CB8AC3E}">
        <p14:creationId xmlns:p14="http://schemas.microsoft.com/office/powerpoint/2010/main" val="281517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1</a:t>
            </a:fld>
            <a:endParaRPr lang="fr-FR"/>
          </a:p>
        </p:txBody>
      </p:sp>
    </p:spTree>
    <p:extLst>
      <p:ext uri="{BB962C8B-B14F-4D97-AF65-F5344CB8AC3E}">
        <p14:creationId xmlns:p14="http://schemas.microsoft.com/office/powerpoint/2010/main" val="293936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30</a:t>
            </a:fld>
            <a:endParaRPr lang="fr-FR"/>
          </a:p>
        </p:txBody>
      </p:sp>
    </p:spTree>
    <p:extLst>
      <p:ext uri="{BB962C8B-B14F-4D97-AF65-F5344CB8AC3E}">
        <p14:creationId xmlns:p14="http://schemas.microsoft.com/office/powerpoint/2010/main" val="314966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B5A4CF-2F01-4233-831D-A4113229AC51}" type="slidenum">
              <a:rPr lang="fr-FR" altLang="fr-FR" sz="1200"/>
              <a:pPr/>
              <a:t>31</a:t>
            </a:fld>
            <a:endParaRPr lang="fr-FR" altLang="fr-FR" sz="12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p>
        </p:txBody>
      </p:sp>
    </p:spTree>
    <p:extLst>
      <p:ext uri="{BB962C8B-B14F-4D97-AF65-F5344CB8AC3E}">
        <p14:creationId xmlns:p14="http://schemas.microsoft.com/office/powerpoint/2010/main" val="181167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B5A4CF-2F01-4233-831D-A4113229AC51}" type="slidenum">
              <a:rPr lang="fr-FR" altLang="fr-FR" sz="1200"/>
              <a:pPr/>
              <a:t>32</a:t>
            </a:fld>
            <a:endParaRPr lang="fr-FR" altLang="fr-FR" sz="12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p>
        </p:txBody>
      </p:sp>
    </p:spTree>
    <p:extLst>
      <p:ext uri="{BB962C8B-B14F-4D97-AF65-F5344CB8AC3E}">
        <p14:creationId xmlns:p14="http://schemas.microsoft.com/office/powerpoint/2010/main" val="83930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B5A4CF-2F01-4233-831D-A4113229AC51}" type="slidenum">
              <a:rPr lang="fr-FR" altLang="fr-FR" sz="1200"/>
              <a:pPr/>
              <a:t>33</a:t>
            </a:fld>
            <a:endParaRPr lang="fr-FR" altLang="fr-FR" sz="12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p>
        </p:txBody>
      </p:sp>
    </p:spTree>
    <p:extLst>
      <p:ext uri="{BB962C8B-B14F-4D97-AF65-F5344CB8AC3E}">
        <p14:creationId xmlns:p14="http://schemas.microsoft.com/office/powerpoint/2010/main" val="203904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B5A4CF-2F01-4233-831D-A4113229AC51}" type="slidenum">
              <a:rPr lang="fr-FR" altLang="fr-FR" sz="1200"/>
              <a:pPr/>
              <a:t>34</a:t>
            </a:fld>
            <a:endParaRPr lang="fr-FR" altLang="fr-FR" sz="12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p>
        </p:txBody>
      </p:sp>
    </p:spTree>
    <p:extLst>
      <p:ext uri="{BB962C8B-B14F-4D97-AF65-F5344CB8AC3E}">
        <p14:creationId xmlns:p14="http://schemas.microsoft.com/office/powerpoint/2010/main" val="112182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fr-FR" altLang="fr-FR" dirty="0">
                <a:latin typeface="Lucida Grande"/>
                <a:ea typeface="ＭＳ Ｐゴシック" panose="020B0600070205080204" pitchFamily="34" charset="-128"/>
              </a:rPr>
              <a:t>Faire suivre avec le doigt la lecture demande à ce que l’on écoute, fasse le lien entre ce qui est entendu et écrit et on pointe au fur et à mesure. L’élève est en double tâche. Il est plus intéressant qu’il se concentre sur ce qui est lu et pour comprendre le texte.</a:t>
            </a:r>
          </a:p>
          <a:p>
            <a:pPr eaLnBrk="1" hangingPunct="1">
              <a:spcBef>
                <a:spcPct val="0"/>
              </a:spcBef>
            </a:pPr>
            <a:r>
              <a:rPr lang="fr-FR" altLang="fr-FR" dirty="0">
                <a:latin typeface="Lucida Grande"/>
                <a:ea typeface="ＭＳ Ｐゴシック" panose="020B0600070205080204" pitchFamily="34" charset="-128"/>
              </a:rPr>
              <a:t>La mémoire de travail n’est pas très performante, la question peut être oubliée lors de la lecture, la consigne aussi en cours d’exercice. Comme ils ont du mal à lire, ils ne peuvent pas rapidement relire la consigne donc ne pas hésiter à relire, à demander s’il a besoin de relecture. Avant la lecture attendre que la concentration soit possible. (certains ont besoin de bouger pour se concentrer… taper avec un stylo, gribouiller..)</a:t>
            </a:r>
          </a:p>
          <a:p>
            <a:pPr marL="171450" indent="-171450" eaLnBrk="1" hangingPunct="1">
              <a:spcBef>
                <a:spcPct val="0"/>
              </a:spcBef>
              <a:buFont typeface="Arial" panose="020B0604020202020204" pitchFamily="34" charset="0"/>
              <a:buChar char="•"/>
            </a:pPr>
            <a:r>
              <a:rPr lang="fr-FR" altLang="fr-FR" dirty="0">
                <a:latin typeface="Lucida Grande"/>
                <a:ea typeface="ＭＳ Ｐゴシック" panose="020B0600070205080204" pitchFamily="34" charset="-128"/>
              </a:rPr>
              <a:t>Ne pas reformuler le texte car cela devient une aide que seul l’enseignant peur décider de mettre en place</a:t>
            </a:r>
          </a:p>
          <a:p>
            <a:pPr marL="171450" indent="-171450" eaLnBrk="1" hangingPunct="1">
              <a:spcBef>
                <a:spcPct val="0"/>
              </a:spcBef>
              <a:buFont typeface="Arial" panose="020B0604020202020204" pitchFamily="34" charset="0"/>
              <a:buChar char="•"/>
            </a:pPr>
            <a:r>
              <a:rPr lang="fr-FR" altLang="fr-FR" dirty="0">
                <a:latin typeface="Lucida Grande"/>
                <a:ea typeface="ＭＳ Ｐゴシック" panose="020B0600070205080204" pitchFamily="34" charset="-128"/>
              </a:rPr>
              <a:t>Faire remarquer quand l’élève n’a pas eu besoin d’aide et ne pas hésiter à dire que l’élève peut faire seul l’exercice la fois suivante. On peut aussi faire remarquer qu’on a moins eu besoin de redire la consigne.</a:t>
            </a:r>
          </a:p>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38</a:t>
            </a:fld>
            <a:endParaRPr lang="fr-FR"/>
          </a:p>
        </p:txBody>
      </p:sp>
    </p:spTree>
    <p:extLst>
      <p:ext uri="{BB962C8B-B14F-4D97-AF65-F5344CB8AC3E}">
        <p14:creationId xmlns:p14="http://schemas.microsoft.com/office/powerpoint/2010/main" val="3568165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fr-FR" altLang="fr-FR" dirty="0"/>
              <a:t>Cet exercice n’est pas accessible. Trop de consignes, demande de copier.</a:t>
            </a:r>
          </a:p>
          <a:p>
            <a:pPr eaLnBrk="1" hangingPunct="1">
              <a:spcBef>
                <a:spcPct val="0"/>
              </a:spcBef>
            </a:pPr>
            <a:r>
              <a:rPr lang="fr-FR" altLang="fr-FR" dirty="0"/>
              <a:t>Exercice pris dans les évaluations nationales 2013</a:t>
            </a:r>
          </a:p>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39</a:t>
            </a:fld>
            <a:endParaRPr lang="fr-FR"/>
          </a:p>
        </p:txBody>
      </p:sp>
    </p:spTree>
    <p:extLst>
      <p:ext uri="{BB962C8B-B14F-4D97-AF65-F5344CB8AC3E}">
        <p14:creationId xmlns:p14="http://schemas.microsoft.com/office/powerpoint/2010/main" val="273091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fr-FR" altLang="fr-FR" dirty="0"/>
              <a:t>La présentation rend l’exercice accessible, et on demande de surligner au lieu de copier. La consigne est décomposée en deux consignes. La tâche peut être réalisée. On peut ajouter : le surlignage du mot « verbes » en jaune et « adjectifs » en rose pour aider à se rappeler la consigne.</a:t>
            </a:r>
          </a:p>
          <a:p>
            <a:pPr eaLnBrk="1" hangingPunct="1">
              <a:spcBef>
                <a:spcPct val="0"/>
              </a:spcBef>
            </a:pPr>
            <a:r>
              <a:rPr lang="fr-FR" altLang="fr-FR" dirty="0"/>
              <a:t>Exercice pris dans les évaluations nationales 2013 adaptées pour les dyspraxiques</a:t>
            </a:r>
          </a:p>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40</a:t>
            </a:fld>
            <a:endParaRPr lang="fr-FR"/>
          </a:p>
        </p:txBody>
      </p:sp>
    </p:spTree>
    <p:extLst>
      <p:ext uri="{BB962C8B-B14F-4D97-AF65-F5344CB8AC3E}">
        <p14:creationId xmlns:p14="http://schemas.microsoft.com/office/powerpoint/2010/main" val="199514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fr-FR" altLang="fr-FR" dirty="0"/>
              <a:t>La présentation rend l’exercice accessible, et on demande de surligner au lieu de copier. La consigne est décomposée en deux consignes. La tâche peut être réalisée. On peut ajouter : le surlignage du mot « verbes » en jaune et « adjectifs » en rose pour aider à se rappeler la consigne.</a:t>
            </a:r>
          </a:p>
          <a:p>
            <a:pPr eaLnBrk="1" hangingPunct="1">
              <a:spcBef>
                <a:spcPct val="0"/>
              </a:spcBef>
            </a:pPr>
            <a:r>
              <a:rPr lang="fr-FR" altLang="fr-FR" dirty="0"/>
              <a:t>Exercice pris dans les évaluations nationales 2013 adaptées pour les dyspraxiques</a:t>
            </a:r>
          </a:p>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41</a:t>
            </a:fld>
            <a:endParaRPr lang="fr-FR"/>
          </a:p>
        </p:txBody>
      </p:sp>
    </p:spTree>
    <p:extLst>
      <p:ext uri="{BB962C8B-B14F-4D97-AF65-F5344CB8AC3E}">
        <p14:creationId xmlns:p14="http://schemas.microsoft.com/office/powerpoint/2010/main" val="122314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42</a:t>
            </a:fld>
            <a:endParaRPr lang="fr-FR"/>
          </a:p>
        </p:txBody>
      </p:sp>
    </p:spTree>
    <p:extLst>
      <p:ext uri="{BB962C8B-B14F-4D97-AF65-F5344CB8AC3E}">
        <p14:creationId xmlns:p14="http://schemas.microsoft.com/office/powerpoint/2010/main" val="47036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Quels  sont les changements  apportés par le DSM 5 ? </a:t>
            </a:r>
          </a:p>
          <a:p>
            <a:r>
              <a:rPr lang="fr-FR" sz="1200" kern="1200" dirty="0">
                <a:solidFill>
                  <a:schemeClr val="tx1"/>
                </a:solidFill>
                <a:effectLst/>
                <a:latin typeface="+mn-lt"/>
                <a:ea typeface="+mn-ea"/>
                <a:cs typeface="+mn-cs"/>
              </a:rPr>
              <a:t>Ces changements auront sûrement un impact positif  sur la pratique clinique journalière, sur la recherche clinique, sur le système éducatif, les organisations professionnelles et les associations TSA, ainsi que sur les personnes ayant des TSA et leur famille. </a:t>
            </a:r>
          </a:p>
          <a:p>
            <a:r>
              <a:rPr lang="fr-FR" sz="1200" kern="1200" dirty="0">
                <a:solidFill>
                  <a:schemeClr val="tx1"/>
                </a:solidFill>
                <a:effectLst/>
                <a:latin typeface="+mn-lt"/>
                <a:ea typeface="+mn-ea"/>
                <a:cs typeface="+mn-cs"/>
              </a:rPr>
              <a:t>Le premier changement est celui  de la prise en compte de  l’ « ensemble  des troubles  d’apprentissage  », dans leur multiplicité, avec l’identification précise  des caractères spécifiques. Le fait de  quitter  « l’étiquetage » : (Dyslexie, Trouble de la lecture, Dyscalculie, trouble d’apprentissage des Mathématiques, Troubles de l’expression écrite)  a  pour but d’éviter  un risque de « simplification » et de passer à côté de certains troubles ou ne pas les rechercher. Il est essentiel d’avoir recours à  une analyse  plus précise et de suivre près  l’évolution, car de nouvelles difficultés peuvent apparaitre. </a:t>
            </a:r>
          </a:p>
          <a:p>
            <a:r>
              <a:rPr lang="fr-FR" sz="1200" kern="1200" dirty="0">
                <a:solidFill>
                  <a:schemeClr val="tx1"/>
                </a:solidFill>
                <a:effectLst/>
                <a:latin typeface="+mn-lt"/>
                <a:ea typeface="+mn-ea"/>
                <a:cs typeface="+mn-cs"/>
              </a:rPr>
              <a:t>Ce changement  demandera  aux  cliniciens et aux  chercheurs d’affiner leur travail  d’évaluation des compétences académiques, mais  ils n’auront plus la difficulté d’expliquer et  de définir les sous-types TSA ( dyslexie, dysphasie </a:t>
            </a:r>
            <a:r>
              <a:rPr lang="fr-FR" sz="1200" kern="1200" dirty="0" err="1">
                <a:solidFill>
                  <a:schemeClr val="tx1"/>
                </a:solidFill>
                <a:effectLst/>
                <a:latin typeface="+mn-lt"/>
                <a:ea typeface="+mn-ea"/>
                <a:cs typeface="+mn-cs"/>
              </a:rPr>
              <a:t>etc</a:t>
            </a:r>
            <a:r>
              <a:rPr lang="fr-FR" sz="1200" kern="1200" dirty="0">
                <a:solidFill>
                  <a:schemeClr val="tx1"/>
                </a:solidFill>
                <a:effectLst/>
                <a:latin typeface="+mn-lt"/>
                <a:ea typeface="+mn-ea"/>
                <a:cs typeface="+mn-cs"/>
              </a:rPr>
              <a:t> ..) . Les cliniciens auront plus de temps pour évaluer  un trouble  TSA particulier, ce qu’ils feront  avec  plus de précision  en approfondissant  les  problèmes découverts lors de l’évaluation. </a:t>
            </a:r>
          </a:p>
          <a:p>
            <a:r>
              <a:rPr lang="fr-FR" sz="1200" kern="1200" dirty="0">
                <a:solidFill>
                  <a:schemeClr val="tx1"/>
                </a:solidFill>
                <a:effectLst/>
                <a:latin typeface="+mn-lt"/>
                <a:ea typeface="+mn-ea"/>
                <a:cs typeface="+mn-cs"/>
              </a:rPr>
              <a:t>L’identification et l’ analyse du trouble appartenant aux TSA  répondra mieux aux systèmes éducatifs au sein desquels l’élève pourra bénéficier d’un enseignement spécial  adapté à ses besoins ou d’autres services ou de fondations spéciales – rééducation orthophonique. </a:t>
            </a:r>
          </a:p>
          <a:p>
            <a:r>
              <a:rPr lang="fr-FR" sz="1200" kern="1200" dirty="0">
                <a:solidFill>
                  <a:schemeClr val="tx1"/>
                </a:solidFill>
                <a:effectLst/>
                <a:latin typeface="+mn-lt"/>
                <a:ea typeface="+mn-ea"/>
                <a:cs typeface="+mn-cs"/>
              </a:rPr>
              <a:t>Ces changements diminueront la confusion des parents ou des enseignants lorsque de nouvelles difficultés de TSA sont découvertes au cours du cursus scolaire, lorsque les demandes scolaires augmentent. </a:t>
            </a:r>
          </a:p>
          <a:p>
            <a:pPr lvl="0"/>
            <a:r>
              <a:rPr lang="fr-FR" sz="1200" kern="1200" dirty="0">
                <a:solidFill>
                  <a:schemeClr val="tx1"/>
                </a:solidFill>
                <a:effectLst/>
                <a:latin typeface="+mn-lt"/>
                <a:ea typeface="+mn-ea"/>
                <a:cs typeface="+mn-cs"/>
              </a:rPr>
              <a:t>Par exemple les élèves qui auront eu du mal à lire des mots,  ont souvent pas la suite des difficultés en mathématiques, des difficultés en orthographe, des difficultés pour comprendre leur lecture,  ou le texte  des problèmes mathématiques. </a:t>
            </a:r>
          </a:p>
          <a:p>
            <a:r>
              <a:rPr lang="fr-FR" sz="1200" kern="1200" dirty="0">
                <a:solidFill>
                  <a:schemeClr val="tx1"/>
                </a:solidFill>
                <a:effectLst/>
                <a:latin typeface="+mn-lt"/>
                <a:ea typeface="+mn-ea"/>
                <a:cs typeface="+mn-cs"/>
              </a:rPr>
              <a:t>Par contre  ces changements  vont nécessiter une formation continue des cliniciens, des psychologues scolaires et des enseignants, car ils doivent  pouvoir mieux identifier et comprendre ces difficultés TSA tout en proposant  à chaque étudiant TSA un parcours comportant des aides adaptées à leurs besoins. D’autant plus que ces étudiants auront au cours de leur parcours des difficultés  d’apprentissage divergentes et changeantes.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Nous espérons  que ces changements vont conduire à une meilleure coopération entre cliniciens et le corps enseignant.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Est-ce que ce changement aura un impact négatif sur les personnes diagnostiquées comme dyslexiques ou </a:t>
            </a:r>
            <a:r>
              <a:rPr lang="fr-FR" sz="1200" kern="1200" dirty="0" err="1">
                <a:solidFill>
                  <a:schemeClr val="tx1"/>
                </a:solidFill>
                <a:effectLst/>
                <a:latin typeface="+mn-lt"/>
                <a:ea typeface="+mn-ea"/>
                <a:cs typeface="+mn-cs"/>
              </a:rPr>
              <a:t>dyscalculiques</a:t>
            </a:r>
            <a:r>
              <a:rPr lang="fr-FR" sz="1200" kern="1200" dirty="0">
                <a:solidFill>
                  <a:schemeClr val="tx1"/>
                </a:solidFill>
                <a:effectLst/>
                <a:latin typeface="+mn-lt"/>
                <a:ea typeface="+mn-ea"/>
                <a:cs typeface="+mn-cs"/>
              </a:rPr>
              <a:t> qui se présentent souvent comme étant « dyslexiques » ou « </a:t>
            </a:r>
            <a:r>
              <a:rPr lang="fr-FR" sz="1200" kern="1200" dirty="0" err="1">
                <a:solidFill>
                  <a:schemeClr val="tx1"/>
                </a:solidFill>
                <a:effectLst/>
                <a:latin typeface="+mn-lt"/>
                <a:ea typeface="+mn-ea"/>
                <a:cs typeface="+mn-cs"/>
              </a:rPr>
              <a:t>dyscalculiques</a:t>
            </a:r>
            <a:r>
              <a:rPr lang="fr-FR" sz="1200" kern="1200" dirty="0">
                <a:solidFill>
                  <a:schemeClr val="tx1"/>
                </a:solidFill>
                <a:effectLst/>
                <a:latin typeface="+mn-lt"/>
                <a:ea typeface="+mn-ea"/>
                <a:cs typeface="+mn-cs"/>
              </a:rPr>
              <a:t> »  ou encore sur les associations qui se réfèrent à ces dénominations comme l’association internationale de dyslexie ou l’association européenne de dyslexie ? </a:t>
            </a:r>
          </a:p>
          <a:p>
            <a:r>
              <a:rPr lang="fr-FR" sz="1200" kern="1200" dirty="0">
                <a:solidFill>
                  <a:schemeClr val="tx1"/>
                </a:solidFill>
                <a:effectLst/>
                <a:latin typeface="+mn-lt"/>
                <a:ea typeface="+mn-ea"/>
                <a:cs typeface="+mn-cs"/>
              </a:rPr>
              <a:t>Cela ne devrait pas être le cas, car ces termes sont utilisés pour  spécifier ou expliquer la nature des TSA. </a:t>
            </a:r>
          </a:p>
          <a:p>
            <a:r>
              <a:rPr lang="fr-FR" sz="1200" kern="1200" dirty="0">
                <a:solidFill>
                  <a:schemeClr val="tx1"/>
                </a:solidFill>
                <a:effectLst/>
                <a:latin typeface="+mn-lt"/>
                <a:ea typeface="+mn-ea"/>
                <a:cs typeface="+mn-cs"/>
              </a:rPr>
              <a:t>Bien plus, la fait de recourir à des « identification plus précises des troubles spécifiques »   à l’origine des difficultés scolaires , -connus jusque là comme étant dus à a dyslexie - va permettre à un large public d’accéder à une meilleure  connaissance de la dyslexie qui typiquement englobe bien plus de difficultés que celles reliées au décodage ou à l’orthographe.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fait que les psychologues ou neuropsychologues   interviennent   une première fois pour poser le diagnostic et une seconde fois pour déterminer les aides à apporter, permettra de nouer des contacts plus étroits aussi bien avec la famille qu’avec l’équipe enseignante. </a:t>
            </a:r>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13</a:t>
            </a:fld>
            <a:endParaRPr lang="fr-FR"/>
          </a:p>
        </p:txBody>
      </p:sp>
    </p:spTree>
    <p:extLst>
      <p:ext uri="{BB962C8B-B14F-4D97-AF65-F5344CB8AC3E}">
        <p14:creationId xmlns:p14="http://schemas.microsoft.com/office/powerpoint/2010/main" val="824353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43</a:t>
            </a:fld>
            <a:endParaRPr lang="fr-FR"/>
          </a:p>
        </p:txBody>
      </p:sp>
    </p:spTree>
    <p:extLst>
      <p:ext uri="{BB962C8B-B14F-4D97-AF65-F5344CB8AC3E}">
        <p14:creationId xmlns:p14="http://schemas.microsoft.com/office/powerpoint/2010/main" val="2670314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45</a:t>
            </a:fld>
            <a:endParaRPr lang="fr-FR"/>
          </a:p>
        </p:txBody>
      </p:sp>
    </p:spTree>
    <p:extLst>
      <p:ext uri="{BB962C8B-B14F-4D97-AF65-F5344CB8AC3E}">
        <p14:creationId xmlns:p14="http://schemas.microsoft.com/office/powerpoint/2010/main" val="2886693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46</a:t>
            </a:fld>
            <a:endParaRPr lang="fr-FR"/>
          </a:p>
        </p:txBody>
      </p:sp>
    </p:spTree>
    <p:extLst>
      <p:ext uri="{BB962C8B-B14F-4D97-AF65-F5344CB8AC3E}">
        <p14:creationId xmlns:p14="http://schemas.microsoft.com/office/powerpoint/2010/main" val="146881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16</a:t>
            </a:fld>
            <a:endParaRPr lang="fr-FR"/>
          </a:p>
        </p:txBody>
      </p:sp>
    </p:spTree>
    <p:extLst>
      <p:ext uri="{BB962C8B-B14F-4D97-AF65-F5344CB8AC3E}">
        <p14:creationId xmlns:p14="http://schemas.microsoft.com/office/powerpoint/2010/main" val="328875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17</a:t>
            </a:fld>
            <a:endParaRPr lang="fr-FR"/>
          </a:p>
        </p:txBody>
      </p:sp>
    </p:spTree>
    <p:extLst>
      <p:ext uri="{BB962C8B-B14F-4D97-AF65-F5344CB8AC3E}">
        <p14:creationId xmlns:p14="http://schemas.microsoft.com/office/powerpoint/2010/main" val="212579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25</a:t>
            </a:fld>
            <a:endParaRPr lang="fr-FR"/>
          </a:p>
        </p:txBody>
      </p:sp>
    </p:spTree>
    <p:extLst>
      <p:ext uri="{BB962C8B-B14F-4D97-AF65-F5344CB8AC3E}">
        <p14:creationId xmlns:p14="http://schemas.microsoft.com/office/powerpoint/2010/main" val="219199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26</a:t>
            </a:fld>
            <a:endParaRPr lang="fr-FR"/>
          </a:p>
        </p:txBody>
      </p:sp>
    </p:spTree>
    <p:extLst>
      <p:ext uri="{BB962C8B-B14F-4D97-AF65-F5344CB8AC3E}">
        <p14:creationId xmlns:p14="http://schemas.microsoft.com/office/powerpoint/2010/main" val="10806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27</a:t>
            </a:fld>
            <a:endParaRPr lang="fr-FR"/>
          </a:p>
        </p:txBody>
      </p:sp>
    </p:spTree>
    <p:extLst>
      <p:ext uri="{BB962C8B-B14F-4D97-AF65-F5344CB8AC3E}">
        <p14:creationId xmlns:p14="http://schemas.microsoft.com/office/powerpoint/2010/main" val="381945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28</a:t>
            </a:fld>
            <a:endParaRPr lang="fr-FR"/>
          </a:p>
        </p:txBody>
      </p:sp>
    </p:spTree>
    <p:extLst>
      <p:ext uri="{BB962C8B-B14F-4D97-AF65-F5344CB8AC3E}">
        <p14:creationId xmlns:p14="http://schemas.microsoft.com/office/powerpoint/2010/main" val="216124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575953-4384-4473-9782-35808FCE7043}" type="slidenum">
              <a:rPr lang="fr-FR" smtClean="0"/>
              <a:t>29</a:t>
            </a:fld>
            <a:endParaRPr lang="fr-FR"/>
          </a:p>
        </p:txBody>
      </p:sp>
    </p:spTree>
    <p:extLst>
      <p:ext uri="{BB962C8B-B14F-4D97-AF65-F5344CB8AC3E}">
        <p14:creationId xmlns:p14="http://schemas.microsoft.com/office/powerpoint/2010/main" val="218519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7775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7184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332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42772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82988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11/23/2016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04539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11/23/2016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4166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572374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54764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56572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9519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0037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88444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96DFF08F-DC6B-4601-B491-B0F83F6DD2DA}" type="datetimeFigureOut">
              <a:rPr lang="en-US" smtClean="0"/>
              <a:t>11/23/2016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80075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DFF08F-DC6B-4601-B491-B0F83F6DD2DA}" type="datetimeFigureOut">
              <a:rPr lang="en-US" smtClean="0"/>
              <a:t>11/23/2016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7473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96DFF08F-DC6B-4601-B491-B0F83F6DD2DA}" type="datetimeFigureOut">
              <a:rPr lang="en-US" smtClean="0"/>
              <a:t>11/23/2016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9809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77807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DFF08F-DC6B-4601-B491-B0F83F6DD2DA}" type="datetimeFigureOut">
              <a:rPr lang="en-US" smtClean="0"/>
              <a:pPr/>
              <a:t>11/23/2016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2557008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peda-france.com/spip.php?article120"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www.apeda-france.com/spip.php?article12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ffdys.com/troubles-dys/dyslexie-et-dysorthographie.htm?p115"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ffdys.com/troubles-dys/dyslexie-et-dysorthographie.htm?p11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ffdys.com/troubles-dys/dyslexie-et-dysorthographie.htm?p115"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ffdys.com/troubles-dys/dyslexie-et-dysorthographie.htm?p115"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fdys.com/troubles-dys/nature-des-troubles/introduction.htm?p1"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ffdys.com/troubles-dys/dyslexie-et-dysorthographie.htm?p115"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eduscol.education.fr/pid23254-cid61219/modules-de-formation-pour-les-enseignants.htm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pedys.org/dyslexie/article.php?sid=1205&amp;mode=&amp;order=0&amp;thold=0"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3.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dysmoitout.org/pratique/documents/conduites_face_dyslexie_apedys.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ysmoitout.org/pratique/documents/conduites_face_dyslexie_apedys.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dysmoitout.org/pratique/documents/conduites_face_dyslexie_apedys.pdf"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www.dysmoitout.org/pratique/documents/conduites_face_dyslexie_apedys.pdf"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www.dysmoitout.org/pratique/documents/conduites_face_dyslexie_apedys.pdf"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larbradys.com/"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Vid&#233;os/La%20dyslexie%20cest%20quoi%20%20-%20YouTube.mp4"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cross-plus-a.com/fr/balabolka.ht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hyperlink" Target="http://blog.ac-versailles.fr/ressourcesdysgarches/index.php/post/17/12/2012/FRAMAKEY-DYS,-bo%C3%AEte-%C3%A0-outils-pour-utilisateurs-nomade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moncerveaualecole.com/aider-les-dyslexiques-en-e-s-p-a-c-a-n-t-les-lettres/"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ww.dyslogiciel.fr/"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www.ffdys.com/documentation/documents-a-telecharger/histoires2comprendre-les-dys.htm"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dysmoitout.org/pratique/documents/conduites_face_dyslexie_apedys.pdf" TargetMode="External"/><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OpenDyslexic" panose="00000500000000000000" pitchFamily="50" charset="0"/>
              </a:rPr>
              <a:t>La dyslexie</a:t>
            </a:r>
          </a:p>
        </p:txBody>
      </p:sp>
      <p:sp>
        <p:nvSpPr>
          <p:cNvPr id="3" name="Sous-titre 2"/>
          <p:cNvSpPr>
            <a:spLocks noGrp="1"/>
          </p:cNvSpPr>
          <p:nvPr>
            <p:ph type="subTitle" idx="1"/>
          </p:nvPr>
        </p:nvSpPr>
        <p:spPr>
          <a:xfrm>
            <a:off x="1154955" y="4777380"/>
            <a:ext cx="8825658" cy="884866"/>
          </a:xfrm>
        </p:spPr>
        <p:txBody>
          <a:bodyPr/>
          <a:lstStyle/>
          <a:p>
            <a:r>
              <a:rPr lang="fr-FR" dirty="0"/>
              <a:t>FORMATION </a:t>
            </a:r>
            <a:r>
              <a:rPr lang="fr-FR" dirty="0" err="1"/>
              <a:t>pap</a:t>
            </a:r>
            <a:r>
              <a:rPr lang="fr-FR" dirty="0"/>
              <a:t> 18 NOVEMBRE 2016</a:t>
            </a:r>
          </a:p>
          <a:p>
            <a:r>
              <a:rPr lang="fr-FR" dirty="0"/>
              <a:t>T</a:t>
            </a:r>
            <a:r>
              <a:rPr lang="fr-FR" cap="none" dirty="0"/>
              <a:t>hibaut Salem</a:t>
            </a:r>
            <a:endParaRPr lang="fr-FR" dirty="0"/>
          </a:p>
        </p:txBody>
      </p:sp>
      <p:sp>
        <p:nvSpPr>
          <p:cNvPr id="4" name="ZoneTexte 3"/>
          <p:cNvSpPr txBox="1"/>
          <p:nvPr/>
        </p:nvSpPr>
        <p:spPr>
          <a:xfrm>
            <a:off x="1154955" y="5093790"/>
            <a:ext cx="3143250" cy="369332"/>
          </a:xfrm>
          <a:prstGeom prst="rect">
            <a:avLst/>
          </a:prstGeom>
          <a:noFill/>
        </p:spPr>
        <p:txBody>
          <a:bodyPr wrap="square" rtlCol="0">
            <a:spAutoFit/>
          </a:bodyPr>
          <a:lstStyle/>
          <a:p>
            <a:endParaRPr lang="fr-FR" dirty="0">
              <a:solidFill>
                <a:schemeClr val="accent1"/>
              </a:solidFill>
            </a:endParaRPr>
          </a:p>
        </p:txBody>
      </p:sp>
    </p:spTree>
    <p:extLst>
      <p:ext uri="{BB962C8B-B14F-4D97-AF65-F5344CB8AC3E}">
        <p14:creationId xmlns:p14="http://schemas.microsoft.com/office/powerpoint/2010/main" val="132202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a:br>
            <a:r>
              <a:rPr lang="fr-FR" b="1"/>
              <a:t>2</a:t>
            </a:r>
            <a:r>
              <a:rPr lang="fr-FR" b="1" dirty="0"/>
              <a:t>. Adaptations</a:t>
            </a:r>
            <a:endParaRPr lang="fr-FR" dirty="0"/>
          </a:p>
        </p:txBody>
      </p:sp>
      <p:sp>
        <p:nvSpPr>
          <p:cNvPr id="2" name="Espace réservé du contenu 1"/>
          <p:cNvSpPr>
            <a:spLocks noGrp="1"/>
          </p:cNvSpPr>
          <p:nvPr>
            <p:ph sz="half" idx="1"/>
          </p:nvPr>
        </p:nvSpPr>
        <p:spPr>
          <a:xfrm>
            <a:off x="1103312" y="2060575"/>
            <a:ext cx="4396339" cy="4195763"/>
          </a:xfrm>
        </p:spPr>
        <p:txBody>
          <a:bodyPr/>
          <a:lstStyle/>
          <a:p>
            <a:endParaRPr lang="fr-FR"/>
          </a:p>
        </p:txBody>
      </p:sp>
      <p:pic>
        <p:nvPicPr>
          <p:cNvPr id="3" name="Image 2"/>
          <p:cNvPicPr>
            <a:picLocks noChangeAspect="1"/>
          </p:cNvPicPr>
          <p:nvPr/>
        </p:nvPicPr>
        <p:blipFill>
          <a:blip r:embed="rId2"/>
          <a:stretch>
            <a:fillRect/>
          </a:stretch>
        </p:blipFill>
        <p:spPr>
          <a:xfrm>
            <a:off x="3839230" y="284859"/>
            <a:ext cx="3696685" cy="5999369"/>
          </a:xfrm>
          <a:prstGeom prst="rect">
            <a:avLst/>
          </a:prstGeom>
        </p:spPr>
      </p:pic>
      <p:sp>
        <p:nvSpPr>
          <p:cNvPr id="6" name="Rectangle 5"/>
          <p:cNvSpPr/>
          <p:nvPr/>
        </p:nvSpPr>
        <p:spPr>
          <a:xfrm>
            <a:off x="7930055" y="2345699"/>
            <a:ext cx="4348983" cy="646331"/>
          </a:xfrm>
          <a:prstGeom prst="rect">
            <a:avLst/>
          </a:prstGeom>
        </p:spPr>
        <p:txBody>
          <a:bodyPr wrap="square">
            <a:spAutoFit/>
          </a:bodyPr>
          <a:lstStyle/>
          <a:p>
            <a:r>
              <a:rPr lang="fr-FR" dirty="0">
                <a:hlinkClick r:id="rId3"/>
              </a:rPr>
              <a:t>http://www.apeda-france.com/spip.php?article120</a:t>
            </a:r>
            <a:r>
              <a:rPr lang="fr-FR" dirty="0"/>
              <a:t> </a:t>
            </a:r>
          </a:p>
        </p:txBody>
      </p:sp>
    </p:spTree>
    <p:extLst>
      <p:ext uri="{BB962C8B-B14F-4D97-AF65-F5344CB8AC3E}">
        <p14:creationId xmlns:p14="http://schemas.microsoft.com/office/powerpoint/2010/main" val="294151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1. Définitions</a:t>
            </a:r>
            <a:endParaRPr lang="fr-FR" dirty="0"/>
          </a:p>
        </p:txBody>
      </p:sp>
      <p:sp>
        <p:nvSpPr>
          <p:cNvPr id="2" name="Espace réservé du contenu 1"/>
          <p:cNvSpPr>
            <a:spLocks noGrp="1"/>
          </p:cNvSpPr>
          <p:nvPr>
            <p:ph sz="half" idx="1"/>
          </p:nvPr>
        </p:nvSpPr>
        <p:spPr>
          <a:xfrm>
            <a:off x="1103312" y="2060575"/>
            <a:ext cx="4396339" cy="4195763"/>
          </a:xfrm>
        </p:spPr>
        <p:txBody>
          <a:bodyPr/>
          <a:lstStyle/>
          <a:p>
            <a:endParaRPr lang="fr-FR" dirty="0"/>
          </a:p>
        </p:txBody>
      </p:sp>
      <p:pic>
        <p:nvPicPr>
          <p:cNvPr id="3" name="Image 2"/>
          <p:cNvPicPr>
            <a:picLocks noChangeAspect="1"/>
          </p:cNvPicPr>
          <p:nvPr/>
        </p:nvPicPr>
        <p:blipFill rotWithShape="1">
          <a:blip r:embed="rId2"/>
          <a:srcRect b="31180"/>
          <a:stretch/>
        </p:blipFill>
        <p:spPr>
          <a:xfrm>
            <a:off x="10377938" y="0"/>
            <a:ext cx="1115123" cy="1245476"/>
          </a:xfrm>
          <a:prstGeom prst="rect">
            <a:avLst/>
          </a:prstGeom>
        </p:spPr>
      </p:pic>
      <p:pic>
        <p:nvPicPr>
          <p:cNvPr id="4" name="Image 3"/>
          <p:cNvPicPr>
            <a:picLocks noChangeAspect="1"/>
          </p:cNvPicPr>
          <p:nvPr/>
        </p:nvPicPr>
        <p:blipFill>
          <a:blip r:embed="rId3"/>
          <a:stretch>
            <a:fillRect/>
          </a:stretch>
        </p:blipFill>
        <p:spPr>
          <a:xfrm>
            <a:off x="3720662" y="472035"/>
            <a:ext cx="6258911" cy="6133733"/>
          </a:xfrm>
          <a:prstGeom prst="rect">
            <a:avLst/>
          </a:prstGeom>
        </p:spPr>
      </p:pic>
      <p:sp>
        <p:nvSpPr>
          <p:cNvPr id="6" name="Rectangle 5"/>
          <p:cNvSpPr/>
          <p:nvPr/>
        </p:nvSpPr>
        <p:spPr>
          <a:xfrm>
            <a:off x="3473464" y="8699"/>
            <a:ext cx="6077305" cy="369332"/>
          </a:xfrm>
          <a:prstGeom prst="rect">
            <a:avLst/>
          </a:prstGeom>
        </p:spPr>
        <p:txBody>
          <a:bodyPr wrap="none">
            <a:spAutoFit/>
          </a:bodyPr>
          <a:lstStyle/>
          <a:p>
            <a:r>
              <a:rPr lang="fr-FR" dirty="0">
                <a:hlinkClick r:id="rId4"/>
              </a:rPr>
              <a:t>http://www.apeda-france.com/spip.php?article120</a:t>
            </a:r>
            <a:r>
              <a:rPr lang="fr-FR" dirty="0"/>
              <a:t> </a:t>
            </a:r>
          </a:p>
        </p:txBody>
      </p:sp>
    </p:spTree>
    <p:extLst>
      <p:ext uri="{BB962C8B-B14F-4D97-AF65-F5344CB8AC3E}">
        <p14:creationId xmlns:p14="http://schemas.microsoft.com/office/powerpoint/2010/main" val="416454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6" name="Rectangle 5"/>
          <p:cNvSpPr/>
          <p:nvPr/>
        </p:nvSpPr>
        <p:spPr>
          <a:xfrm>
            <a:off x="4034884" y="235229"/>
            <a:ext cx="6235551" cy="369332"/>
          </a:xfrm>
          <a:prstGeom prst="rect">
            <a:avLst/>
          </a:prstGeom>
        </p:spPr>
        <p:txBody>
          <a:bodyPr wrap="square">
            <a:spAutoFit/>
          </a:bodyPr>
          <a:lstStyle/>
          <a:p>
            <a:r>
              <a:rPr lang="fr-FR" b="1" dirty="0"/>
              <a:t>http://www.apedys.org/dyslexie/article.php?sid=1156</a:t>
            </a:r>
          </a:p>
        </p:txBody>
      </p:sp>
      <p:pic>
        <p:nvPicPr>
          <p:cNvPr id="3" name="Image 2"/>
          <p:cNvPicPr>
            <a:picLocks noChangeAspect="1"/>
          </p:cNvPicPr>
          <p:nvPr/>
        </p:nvPicPr>
        <p:blipFill>
          <a:blip r:embed="rId2"/>
          <a:stretch>
            <a:fillRect/>
          </a:stretch>
        </p:blipFill>
        <p:spPr>
          <a:xfrm>
            <a:off x="8940410" y="756405"/>
            <a:ext cx="2534650" cy="1314332"/>
          </a:xfrm>
          <a:prstGeom prst="rect">
            <a:avLst/>
          </a:prstGeom>
        </p:spPr>
      </p:pic>
      <p:sp>
        <p:nvSpPr>
          <p:cNvPr id="5" name="Rectangle 1"/>
          <p:cNvSpPr>
            <a:spLocks noChangeArrowheads="1"/>
          </p:cNvSpPr>
          <p:nvPr/>
        </p:nvSpPr>
        <p:spPr bwMode="auto">
          <a:xfrm>
            <a:off x="400051" y="2792702"/>
            <a:ext cx="11582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fr-FR" altLang="fr-FR" sz="4000" b="0" i="0" u="none" strike="noStrike" cap="none" normalizeH="0" baseline="0" dirty="0">
                <a:ln>
                  <a:noFill/>
                </a:ln>
                <a:solidFill>
                  <a:schemeClr val="tx1"/>
                </a:solidFill>
                <a:effectLst/>
                <a:latin typeface="Arial" panose="020B0604020202020204" pitchFamily="34" charset="0"/>
              </a:rPr>
            </a:br>
            <a:r>
              <a:rPr kumimoji="0" lang="fr-FR" altLang="fr-FR" sz="4000" b="0" i="0" u="none" strike="noStrike" cap="none" normalizeH="0" baseline="0" dirty="0">
                <a:ln>
                  <a:noFill/>
                </a:ln>
                <a:solidFill>
                  <a:schemeClr val="tx1"/>
                </a:solidFill>
                <a:effectLst/>
                <a:latin typeface="Arial" panose="020B0604020202020204" pitchFamily="34" charset="0"/>
              </a:rPr>
              <a:t> </a:t>
            </a:r>
            <a:r>
              <a:rPr lang="fr-FR" altLang="fr-FR" sz="4000" dirty="0">
                <a:latin typeface="Arial" panose="020B0604020202020204" pitchFamily="34" charset="0"/>
              </a:rPr>
              <a:t> </a:t>
            </a:r>
            <a:r>
              <a:rPr kumimoji="0" lang="fr-FR" altLang="fr-FR" sz="4000" b="0" i="0" u="none" strike="noStrike" cap="none" normalizeH="0" baseline="0" dirty="0">
                <a:ln>
                  <a:noFill/>
                </a:ln>
                <a:solidFill>
                  <a:schemeClr val="tx1"/>
                </a:solidFill>
                <a:effectLst/>
                <a:latin typeface="Arial" panose="020B0604020202020204" pitchFamily="34" charset="0"/>
              </a:rPr>
              <a:t>DSM-5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4000" b="0" i="0" u="none" strike="noStrike" cap="none" normalizeH="0" baseline="0" dirty="0">
                <a:ln>
                  <a:noFill/>
                </a:ln>
                <a:solidFill>
                  <a:schemeClr val="tx1"/>
                </a:solidFill>
                <a:effectLst/>
                <a:latin typeface="Arial" panose="020B0604020202020204" pitchFamily="34" charset="0"/>
              </a:rPr>
              <a:t>(Diagnostic</a:t>
            </a:r>
            <a:r>
              <a:rPr kumimoji="0" lang="fr-FR" altLang="fr-FR" sz="4000" b="0" i="0" u="none" strike="noStrike" cap="none" normalizeH="0" dirty="0">
                <a:ln>
                  <a:noFill/>
                </a:ln>
                <a:solidFill>
                  <a:schemeClr val="tx1"/>
                </a:solidFill>
                <a:effectLst/>
                <a:latin typeface="Arial" panose="020B0604020202020204" pitchFamily="34" charset="0"/>
              </a:rPr>
              <a:t>  and </a:t>
            </a:r>
            <a:r>
              <a:rPr kumimoji="0" lang="fr-FR" altLang="fr-FR" sz="4000" b="0" i="0" u="none" strike="noStrike" cap="none" normalizeH="0" dirty="0" err="1">
                <a:ln>
                  <a:noFill/>
                </a:ln>
                <a:solidFill>
                  <a:schemeClr val="tx1"/>
                </a:solidFill>
                <a:effectLst/>
                <a:latin typeface="Arial" panose="020B0604020202020204" pitchFamily="34" charset="0"/>
              </a:rPr>
              <a:t>Statiscial</a:t>
            </a:r>
            <a:r>
              <a:rPr kumimoji="0" lang="fr-FR" altLang="fr-FR" sz="4000" b="0" i="0" u="none" strike="noStrike" cap="none" normalizeH="0" dirty="0">
                <a:ln>
                  <a:noFill/>
                </a:ln>
                <a:solidFill>
                  <a:schemeClr val="tx1"/>
                </a:solidFill>
                <a:effectLst/>
                <a:latin typeface="Arial" panose="020B0604020202020204" pitchFamily="34" charset="0"/>
              </a:rPr>
              <a:t> </a:t>
            </a:r>
            <a:r>
              <a:rPr kumimoji="0" lang="fr-FR" altLang="fr-FR" sz="4000" b="0" i="0" u="none" strike="noStrike" cap="none" normalizeH="0" dirty="0" err="1">
                <a:ln>
                  <a:noFill/>
                </a:ln>
                <a:solidFill>
                  <a:schemeClr val="tx1"/>
                </a:solidFill>
                <a:effectLst/>
                <a:latin typeface="Arial" panose="020B0604020202020204" pitchFamily="34" charset="0"/>
              </a:rPr>
              <a:t>Manual</a:t>
            </a:r>
            <a:r>
              <a:rPr kumimoji="0" lang="fr-FR" altLang="fr-FR" sz="4000" b="0" i="0" u="none" strike="noStrike" cap="none" normalizeH="0" dirty="0">
                <a:ln>
                  <a:noFill/>
                </a:ln>
                <a:solidFill>
                  <a:schemeClr val="tx1"/>
                </a:solidFill>
                <a:effectLst/>
                <a:latin typeface="Arial" panose="020B0604020202020204" pitchFamily="34" charset="0"/>
              </a:rPr>
              <a:t> of Mental </a:t>
            </a:r>
            <a:r>
              <a:rPr kumimoji="0" lang="fr-FR" altLang="fr-FR" sz="4000" b="0" i="0" u="none" strike="noStrike" cap="none" normalizeH="0" dirty="0" err="1">
                <a:ln>
                  <a:noFill/>
                </a:ln>
                <a:solidFill>
                  <a:schemeClr val="tx1"/>
                </a:solidFill>
                <a:effectLst/>
                <a:latin typeface="Arial" panose="020B0604020202020204" pitchFamily="34" charset="0"/>
              </a:rPr>
              <a:t>Discorders</a:t>
            </a:r>
            <a:r>
              <a:rPr kumimoji="0" lang="fr-FR" altLang="fr-FR" sz="4000" b="0" i="0" u="none" strike="noStrike" cap="none" normalizeH="0" dirty="0">
                <a:ln>
                  <a:noFill/>
                </a:ln>
                <a:solidFill>
                  <a:schemeClr val="tx1"/>
                </a:solidFill>
                <a:effectLst/>
                <a:latin typeface="Arial" panose="020B0604020202020204" pitchFamily="34" charset="0"/>
              </a:rPr>
              <a:t>, American </a:t>
            </a:r>
            <a:r>
              <a:rPr kumimoji="0" lang="fr-FR" altLang="fr-FR" sz="4000" b="0" i="0" u="none" strike="noStrike" cap="none" normalizeH="0" dirty="0" err="1">
                <a:ln>
                  <a:noFill/>
                </a:ln>
                <a:solidFill>
                  <a:schemeClr val="tx1"/>
                </a:solidFill>
                <a:effectLst/>
                <a:latin typeface="Arial" panose="020B0604020202020204" pitchFamily="34" charset="0"/>
              </a:rPr>
              <a:t>Psychiatic</a:t>
            </a:r>
            <a:r>
              <a:rPr kumimoji="0" lang="fr-FR" altLang="fr-FR" sz="4000" b="0" i="0" u="none" strike="noStrike" cap="none" normalizeH="0" dirty="0">
                <a:ln>
                  <a:noFill/>
                </a:ln>
                <a:solidFill>
                  <a:schemeClr val="tx1"/>
                </a:solidFill>
                <a:effectLst/>
                <a:latin typeface="Arial" panose="020B0604020202020204" pitchFamily="34" charset="0"/>
              </a:rPr>
              <a:t> Association, 2013</a:t>
            </a:r>
            <a:endParaRPr kumimoji="0" lang="fr-FR" altLang="fr-FR"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46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4034884" y="235229"/>
            <a:ext cx="6235551" cy="369332"/>
          </a:xfrm>
          <a:prstGeom prst="rect">
            <a:avLst/>
          </a:prstGeom>
        </p:spPr>
        <p:txBody>
          <a:bodyPr wrap="square">
            <a:spAutoFit/>
          </a:bodyPr>
          <a:lstStyle/>
          <a:p>
            <a:r>
              <a:rPr lang="fr-FR" b="1" dirty="0"/>
              <a:t>http://www.apedys.org/dyslexie/article.php?sid=1156</a:t>
            </a:r>
          </a:p>
        </p:txBody>
      </p:sp>
      <p:pic>
        <p:nvPicPr>
          <p:cNvPr id="3" name="Image 2"/>
          <p:cNvPicPr>
            <a:picLocks noChangeAspect="1"/>
          </p:cNvPicPr>
          <p:nvPr/>
        </p:nvPicPr>
        <p:blipFill>
          <a:blip r:embed="rId3"/>
          <a:stretch>
            <a:fillRect/>
          </a:stretch>
        </p:blipFill>
        <p:spPr>
          <a:xfrm>
            <a:off x="8940410" y="756405"/>
            <a:ext cx="2534650" cy="1314332"/>
          </a:xfrm>
          <a:prstGeom prst="rect">
            <a:avLst/>
          </a:prstGeom>
        </p:spPr>
      </p:pic>
      <p:sp>
        <p:nvSpPr>
          <p:cNvPr id="5" name="Rectangle 1"/>
          <p:cNvSpPr>
            <a:spLocks noChangeArrowheads="1"/>
          </p:cNvSpPr>
          <p:nvPr/>
        </p:nvSpPr>
        <p:spPr bwMode="auto">
          <a:xfrm>
            <a:off x="400051" y="1423096"/>
            <a:ext cx="115824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2000" b="0" i="0" u="none" strike="noStrike" cap="none" normalizeH="0" baseline="0" dirty="0">
                <a:ln>
                  <a:noFill/>
                </a:ln>
                <a:solidFill>
                  <a:schemeClr val="tx1"/>
                </a:solidFill>
                <a:effectLst/>
                <a:latin typeface="Arial" panose="020B0604020202020204" pitchFamily="34" charset="0"/>
              </a:rPr>
              <a:t> Le DSM-5 repose sur  les  4 critères  suivants : </a:t>
            </a: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rial" panose="020B0604020202020204" pitchFamily="34" charset="0"/>
              </a:rPr>
              <a:t>1. La</a:t>
            </a:r>
            <a:r>
              <a:rPr kumimoji="0" lang="fr-FR" altLang="fr-FR" sz="2000" b="1" i="0" u="none" strike="noStrike" cap="none" normalizeH="0" baseline="0" dirty="0">
                <a:ln>
                  <a:noFill/>
                </a:ln>
                <a:solidFill>
                  <a:schemeClr val="tx1"/>
                </a:solidFill>
                <a:effectLst/>
                <a:latin typeface="Arial" panose="020B0604020202020204" pitchFamily="34" charset="0"/>
              </a:rPr>
              <a:t> persistance </a:t>
            </a:r>
            <a:r>
              <a:rPr kumimoji="0" lang="fr-FR" altLang="fr-FR" sz="2000" b="0" i="0" u="none" strike="noStrike" cap="none" normalizeH="0" baseline="0" dirty="0">
                <a:ln>
                  <a:noFill/>
                </a:ln>
                <a:solidFill>
                  <a:schemeClr val="tx1"/>
                </a:solidFill>
                <a:effectLst/>
                <a:latin typeface="Arial" panose="020B0604020202020204" pitchFamily="34" charset="0"/>
              </a:rPr>
              <a:t>depuis au moins  six mois d’un des 6  symptômes des TSA en dépit d’une  prise en charge individualisée et   d’une adaptation pédagogique ciblée. (extra help and </a:t>
            </a:r>
            <a:r>
              <a:rPr kumimoji="0" lang="fr-FR" altLang="fr-FR" sz="2000" b="0" i="0" u="none" strike="noStrike" cap="none" normalizeH="0" baseline="0" dirty="0" err="1">
                <a:ln>
                  <a:noFill/>
                </a:ln>
                <a:solidFill>
                  <a:schemeClr val="tx1"/>
                </a:solidFill>
                <a:effectLst/>
                <a:latin typeface="Arial" panose="020B0604020202020204" pitchFamily="34" charset="0"/>
              </a:rPr>
              <a:t>targeted</a:t>
            </a:r>
            <a:r>
              <a:rPr kumimoji="0" lang="fr-FR" altLang="fr-FR" sz="2000" b="0" i="0" u="none" strike="noStrike" cap="none" normalizeH="0" baseline="0" dirty="0">
                <a:ln>
                  <a:noFill/>
                </a:ln>
                <a:solidFill>
                  <a:schemeClr val="tx1"/>
                </a:solidFill>
                <a:effectLst/>
                <a:latin typeface="Arial" panose="020B0604020202020204" pitchFamily="34" charset="0"/>
              </a:rPr>
              <a:t>  instruction ) </a:t>
            </a:r>
            <a:br>
              <a:rPr kumimoji="0" lang="fr-FR" altLang="fr-FR" sz="2000" b="0" i="0" u="none" strike="noStrike" cap="none" normalizeH="0" baseline="0" dirty="0">
                <a:ln>
                  <a:noFill/>
                </a:ln>
                <a:solidFill>
                  <a:schemeClr val="tx1"/>
                </a:solidFill>
                <a:effectLst/>
                <a:latin typeface="Arial" panose="020B0604020202020204" pitchFamily="34" charset="0"/>
              </a:rPr>
            </a:br>
            <a:r>
              <a:rPr kumimoji="0" lang="fr-FR" altLang="fr-FR" sz="2000" b="0" i="0" u="none" strike="noStrike" cap="none" normalizeH="0" baseline="0" dirty="0">
                <a:ln>
                  <a:noFill/>
                </a:ln>
                <a:solidFill>
                  <a:schemeClr val="tx1"/>
                </a:solidFill>
                <a:effectLst/>
                <a:latin typeface="Arial" panose="020B0604020202020204" pitchFamily="34" charset="0"/>
              </a:rPr>
              <a:t>2    </a:t>
            </a:r>
            <a:r>
              <a:rPr kumimoji="0" lang="fr-FR" altLang="fr-FR" sz="2000" b="1" i="0" u="none" strike="noStrike" cap="none" normalizeH="0" baseline="0" dirty="0">
                <a:ln>
                  <a:noFill/>
                </a:ln>
                <a:solidFill>
                  <a:schemeClr val="tx1"/>
                </a:solidFill>
                <a:effectLst/>
                <a:latin typeface="Arial" panose="020B0604020202020204" pitchFamily="34" charset="0"/>
              </a:rPr>
              <a:t>L’évaluation se fait en deux temps </a:t>
            </a:r>
            <a:r>
              <a:rPr kumimoji="0" lang="fr-FR" altLang="fr-FR" sz="2000" b="0" i="0" u="none" strike="noStrike" cap="none" normalizeH="0" baseline="0" dirty="0">
                <a:ln>
                  <a:noFill/>
                </a:ln>
                <a:solidFill>
                  <a:schemeClr val="tx1"/>
                </a:solidFill>
                <a:effectLst/>
                <a:latin typeface="Arial" panose="020B0604020202020204" pitchFamily="34" charset="0"/>
              </a:rPr>
              <a:t>: « bilan diagnostic » suivi d’un second «  bilan  pour intervention »,  déterminant   l’aide « spécifique » à apporter à l’élève.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rial" panose="020B0604020202020204" pitchFamily="34" charset="0"/>
              </a:rPr>
              <a:t>Le bilan diagnostic comporte des   mesures  </a:t>
            </a:r>
            <a:r>
              <a:rPr kumimoji="0" lang="fr-FR" altLang="fr-FR" sz="2000" b="1" i="0" u="none" strike="noStrike" cap="none" normalizeH="0" baseline="0" dirty="0">
                <a:ln>
                  <a:noFill/>
                </a:ln>
                <a:solidFill>
                  <a:schemeClr val="tx1"/>
                </a:solidFill>
                <a:effectLst/>
                <a:latin typeface="Arial" panose="020B0604020202020204" pitchFamily="34" charset="0"/>
              </a:rPr>
              <a:t>quantifiables</a:t>
            </a:r>
            <a:r>
              <a:rPr kumimoji="0" lang="fr-FR" altLang="fr-FR" sz="2000" b="0" i="0" u="none" strike="noStrike" cap="none" normalizeH="0" baseline="0" dirty="0">
                <a:ln>
                  <a:noFill/>
                </a:ln>
                <a:solidFill>
                  <a:schemeClr val="tx1"/>
                </a:solidFill>
                <a:effectLst/>
                <a:latin typeface="Arial" panose="020B0604020202020204" pitchFamily="34" charset="0"/>
              </a:rPr>
              <a:t> des difficultés académiques,  montrant que  le  niveau atteint est  en-dessous du niveau attendu compte tenu de l’âge,  retentissant sur la réussite scolaire et  la vie quotidienne. Ce qui implique la nécessité d’une évaluation clinique  « compréhensive » utilisant des tests standardisés adaptés, en  passation  individuelle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rial" panose="020B0604020202020204" pitchFamily="34" charset="0"/>
              </a:rPr>
              <a:t>3    </a:t>
            </a:r>
            <a:r>
              <a:rPr kumimoji="0" lang="fr-FR" altLang="fr-FR" sz="2000" b="1" i="0" u="none" strike="noStrike" cap="none" normalizeH="0" baseline="0" dirty="0">
                <a:ln>
                  <a:noFill/>
                </a:ln>
                <a:solidFill>
                  <a:schemeClr val="tx1"/>
                </a:solidFill>
                <a:effectLst/>
                <a:latin typeface="Arial" panose="020B0604020202020204" pitchFamily="34" charset="0"/>
              </a:rPr>
              <a:t>L’âge</a:t>
            </a:r>
            <a:r>
              <a:rPr kumimoji="0" lang="fr-FR" altLang="fr-FR" sz="2000" b="0" i="0" u="none" strike="noStrike" cap="none" normalizeH="0" baseline="0" dirty="0">
                <a:ln>
                  <a:noFill/>
                </a:ln>
                <a:solidFill>
                  <a:schemeClr val="tx1"/>
                </a:solidFill>
                <a:effectLst/>
                <a:latin typeface="Arial" panose="020B0604020202020204" pitchFamily="34" charset="0"/>
              </a:rPr>
              <a:t> auquel se manifestent les TSA  peut être </a:t>
            </a:r>
            <a:r>
              <a:rPr kumimoji="0" lang="fr-FR" altLang="fr-FR" sz="2000" b="1" i="0" u="none" strike="noStrike" cap="none" normalizeH="0" baseline="0" dirty="0">
                <a:ln>
                  <a:noFill/>
                </a:ln>
                <a:solidFill>
                  <a:schemeClr val="tx1"/>
                </a:solidFill>
                <a:effectLst/>
                <a:latin typeface="Arial" panose="020B0604020202020204" pitchFamily="34" charset="0"/>
              </a:rPr>
              <a:t>variable</a:t>
            </a:r>
            <a:r>
              <a:rPr kumimoji="0" lang="fr-FR" altLang="fr-FR" sz="2000" b="0" i="0" u="none" strike="noStrike" cap="none" normalizeH="0" baseline="0" dirty="0">
                <a:ln>
                  <a:noFill/>
                </a:ln>
                <a:solidFill>
                  <a:schemeClr val="tx1"/>
                </a:solidFill>
                <a:effectLst/>
                <a:latin typeface="Arial" panose="020B0604020202020204" pitchFamily="34" charset="0"/>
              </a:rPr>
              <a:t>, le plus souvent à  l’école primaire mais les TSA peuvent ne se  manifester pleinement qu’ à  l’adolescence.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rial" panose="020B0604020202020204" pitchFamily="34" charset="0"/>
              </a:rPr>
              <a:t>4.     Enumération des  troubles dont l’existence élimine  le diagnostic de TSA :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chemeClr val="tx1"/>
                </a:solidFill>
                <a:effectLst/>
                <a:latin typeface="Arial" panose="020B0604020202020204" pitchFamily="34" charset="0"/>
              </a:rPr>
              <a:t>Troubles mentaux,  troubles sensoriels (audition, vision)  troubles neurologiques ;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chemeClr val="tx1"/>
                </a:solidFill>
                <a:effectLst/>
                <a:latin typeface="Arial" panose="020B0604020202020204" pitchFamily="34" charset="0"/>
              </a:rPr>
              <a:t>Conditions environnementales : troubles psychologiques, manque d’instruction, méconnaissance du  langage qui doit s’être améliorée avant de poser le diagnostic de TSA</a:t>
            </a:r>
            <a:r>
              <a:rPr kumimoji="0" lang="fr-FR" altLang="fr-FR"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34070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8" name="Espace réservé du contenu 4"/>
          <p:cNvSpPr>
            <a:spLocks noGrp="1"/>
          </p:cNvSpPr>
          <p:nvPr>
            <p:ph sz="half" idx="1"/>
          </p:nvPr>
        </p:nvSpPr>
        <p:spPr>
          <a:xfrm>
            <a:off x="344557" y="2236306"/>
            <a:ext cx="1708161" cy="4186253"/>
          </a:xfrm>
        </p:spPr>
        <p:txBody>
          <a:bodyPr>
            <a:normAutofit/>
          </a:bodyPr>
          <a:lstStyle/>
          <a:p>
            <a:pPr algn="ctr">
              <a:buNone/>
            </a:pPr>
            <a:r>
              <a:rPr lang="fr-FR" sz="1200" dirty="0"/>
              <a:t>Plan</a:t>
            </a:r>
          </a:p>
          <a:p>
            <a:pPr marL="0" indent="0">
              <a:buNone/>
            </a:pPr>
            <a:r>
              <a:rPr lang="fr-FR" sz="1200" b="1" dirty="0"/>
              <a:t>I. Définitions</a:t>
            </a:r>
            <a:endParaRPr lang="fr-FR" sz="1200" dirty="0"/>
          </a:p>
          <a:p>
            <a:pPr marL="0" indent="0">
              <a:buNone/>
            </a:pPr>
            <a:r>
              <a:rPr lang="fr-FR" sz="1200" b="1" dirty="0"/>
              <a:t>2. Adaptations</a:t>
            </a:r>
            <a:endParaRPr lang="fr-FR" sz="1200" dirty="0"/>
          </a:p>
          <a:p>
            <a:pPr>
              <a:buNone/>
            </a:pPr>
            <a:endParaRPr lang="fr-FR" dirty="0"/>
          </a:p>
        </p:txBody>
      </p:sp>
      <p:sp>
        <p:nvSpPr>
          <p:cNvPr id="2" name="Rectangle 1"/>
          <p:cNvSpPr>
            <a:spLocks noChangeArrowheads="1"/>
          </p:cNvSpPr>
          <p:nvPr/>
        </p:nvSpPr>
        <p:spPr bwMode="auto">
          <a:xfrm>
            <a:off x="5741964" y="3571621"/>
            <a:ext cx="7397622" cy="36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 name="Image 4"/>
          <p:cNvPicPr>
            <a:picLocks noChangeAspect="1"/>
          </p:cNvPicPr>
          <p:nvPr/>
        </p:nvPicPr>
        <p:blipFill>
          <a:blip r:embed="rId2"/>
          <a:stretch>
            <a:fillRect/>
          </a:stretch>
        </p:blipFill>
        <p:spPr>
          <a:xfrm>
            <a:off x="3812632" y="209516"/>
            <a:ext cx="8047952" cy="6648484"/>
          </a:xfrm>
          <a:prstGeom prst="rect">
            <a:avLst/>
          </a:prstGeom>
        </p:spPr>
      </p:pic>
      <p:pic>
        <p:nvPicPr>
          <p:cNvPr id="7" name="Image 6"/>
          <p:cNvPicPr>
            <a:picLocks noChangeAspect="1"/>
          </p:cNvPicPr>
          <p:nvPr/>
        </p:nvPicPr>
        <p:blipFill rotWithShape="1">
          <a:blip r:embed="rId3"/>
          <a:srcRect r="34997"/>
          <a:stretch/>
        </p:blipFill>
        <p:spPr>
          <a:xfrm>
            <a:off x="10050834" y="209516"/>
            <a:ext cx="1809750" cy="1712246"/>
          </a:xfrm>
          <a:prstGeom prst="rect">
            <a:avLst/>
          </a:prstGeom>
        </p:spPr>
      </p:pic>
    </p:spTree>
    <p:extLst>
      <p:ext uri="{BB962C8B-B14F-4D97-AF65-F5344CB8AC3E}">
        <p14:creationId xmlns:p14="http://schemas.microsoft.com/office/powerpoint/2010/main" val="246525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7310618" y="452718"/>
            <a:ext cx="4265224" cy="2007979"/>
          </a:xfrm>
          <a:prstGeom prst="rect">
            <a:avLst/>
          </a:prstGeom>
        </p:spPr>
      </p:pic>
      <p:sp>
        <p:nvSpPr>
          <p:cNvPr id="5" name="Rectangle 4"/>
          <p:cNvSpPr/>
          <p:nvPr/>
        </p:nvSpPr>
        <p:spPr>
          <a:xfrm>
            <a:off x="2177009" y="2606571"/>
            <a:ext cx="9398833" cy="369332"/>
          </a:xfrm>
          <a:prstGeom prst="rect">
            <a:avLst/>
          </a:prstGeom>
        </p:spPr>
        <p:txBody>
          <a:bodyPr wrap="square">
            <a:spAutoFit/>
          </a:bodyPr>
          <a:lstStyle/>
          <a:p>
            <a:r>
              <a:rPr lang="fr-FR" dirty="0">
                <a:hlinkClick r:id="rId3"/>
              </a:rPr>
              <a:t>http://www.ffdys.com/troubles-dys/dyslexie-et-dysorthographie.htm?p115</a:t>
            </a:r>
            <a:r>
              <a:rPr lang="fr-FR" dirty="0"/>
              <a:t> </a:t>
            </a:r>
          </a:p>
        </p:txBody>
      </p:sp>
      <p:sp>
        <p:nvSpPr>
          <p:cNvPr id="6" name="Rectangle 5"/>
          <p:cNvSpPr/>
          <p:nvPr/>
        </p:nvSpPr>
        <p:spPr>
          <a:xfrm>
            <a:off x="224853" y="3389297"/>
            <a:ext cx="11722308" cy="3754874"/>
          </a:xfrm>
          <a:prstGeom prst="rect">
            <a:avLst/>
          </a:prstGeom>
        </p:spPr>
        <p:txBody>
          <a:bodyPr wrap="square">
            <a:spAutoFit/>
          </a:bodyPr>
          <a:lstStyle/>
          <a:p>
            <a:pPr algn="just"/>
            <a:r>
              <a:rPr lang="fr-FR" sz="2000" b="1" dirty="0"/>
              <a:t>Nature des troubles spécifiques de l’acquisition du langage écrit communément appelés “dyslexie” et “dysorthographie”.</a:t>
            </a:r>
            <a:endParaRPr lang="fr-FR" sz="2000" dirty="0"/>
          </a:p>
          <a:p>
            <a:r>
              <a:rPr lang="fr-FR" sz="2000" b="1" dirty="0"/>
              <a:t>Il s’agit d’une altération spécifique et  significative de la lecture (dyslexie) et/ou de la production d’écrit et de l’orthographe (dysorthographie).</a:t>
            </a:r>
            <a:br>
              <a:rPr lang="fr-FR" sz="2000" dirty="0"/>
            </a:br>
            <a:r>
              <a:rPr lang="fr-FR" sz="2000" dirty="0"/>
              <a:t>Ces troubles </a:t>
            </a:r>
            <a:r>
              <a:rPr lang="fr-FR" sz="2000" b="1" dirty="0"/>
              <a:t> apparaissent dès les premiers moments de l’apprentissage</a:t>
            </a:r>
            <a:r>
              <a:rPr lang="fr-FR" sz="2000" dirty="0"/>
              <a:t> sous la forme d’une difficulté à maîtriser le stade dit alphabétique de l’apprentissage de la lecture.</a:t>
            </a:r>
            <a:br>
              <a:rPr lang="fr-FR" sz="2000" dirty="0"/>
            </a:br>
            <a:r>
              <a:rPr lang="fr-FR" sz="2000" b="1" dirty="0"/>
              <a:t>Au stade suivant, le trouble se manifeste par une incapacité à mémoriser la forme visuelle des mots et à les reconnaître globalement</a:t>
            </a:r>
            <a:r>
              <a:rPr lang="fr-FR" sz="2000" dirty="0"/>
              <a:t> (stade orthographique). Ceci entraîne une lecture généralement hésitante, ralentie, émaillée d’erreurs qui a pourtant exigé beaucoup d’efforts. L’orthographe, qui normalement se développe au fur et à mesure que s’automatise la reconnaissance globale des mots, est touchée</a:t>
            </a:r>
            <a:r>
              <a:rPr lang="fr-FR" dirty="0"/>
              <a:t>.</a:t>
            </a:r>
            <a:br>
              <a:rPr lang="fr-FR" dirty="0"/>
            </a:br>
            <a:endParaRPr lang="fr-FR" dirty="0">
              <a:effectLst/>
            </a:endParaRPr>
          </a:p>
        </p:txBody>
      </p:sp>
    </p:spTree>
    <p:extLst>
      <p:ext uri="{BB962C8B-B14F-4D97-AF65-F5344CB8AC3E}">
        <p14:creationId xmlns:p14="http://schemas.microsoft.com/office/powerpoint/2010/main" val="168245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3"/>
          <a:stretch>
            <a:fillRect/>
          </a:stretch>
        </p:blipFill>
        <p:spPr>
          <a:xfrm>
            <a:off x="7310618" y="452718"/>
            <a:ext cx="4265224" cy="2007979"/>
          </a:xfrm>
          <a:prstGeom prst="rect">
            <a:avLst/>
          </a:prstGeom>
        </p:spPr>
      </p:pic>
      <p:sp>
        <p:nvSpPr>
          <p:cNvPr id="5" name="Rectangle 4"/>
          <p:cNvSpPr/>
          <p:nvPr/>
        </p:nvSpPr>
        <p:spPr>
          <a:xfrm>
            <a:off x="2177009" y="2606571"/>
            <a:ext cx="9398833" cy="369332"/>
          </a:xfrm>
          <a:prstGeom prst="rect">
            <a:avLst/>
          </a:prstGeom>
        </p:spPr>
        <p:txBody>
          <a:bodyPr wrap="square">
            <a:spAutoFit/>
          </a:bodyPr>
          <a:lstStyle/>
          <a:p>
            <a:r>
              <a:rPr lang="fr-FR" dirty="0">
                <a:hlinkClick r:id="rId4"/>
              </a:rPr>
              <a:t>http://www.ffdys.com/troubles-dys/dyslexie-et-dysorthographie.htm?p115</a:t>
            </a:r>
            <a:r>
              <a:rPr lang="fr-FR" dirty="0"/>
              <a:t> </a:t>
            </a:r>
          </a:p>
        </p:txBody>
      </p:sp>
      <p:sp>
        <p:nvSpPr>
          <p:cNvPr id="6" name="Rectangle 5"/>
          <p:cNvSpPr/>
          <p:nvPr/>
        </p:nvSpPr>
        <p:spPr>
          <a:xfrm>
            <a:off x="1444990" y="3505678"/>
            <a:ext cx="10588052" cy="2677656"/>
          </a:xfrm>
          <a:prstGeom prst="rect">
            <a:avLst/>
          </a:prstGeom>
        </p:spPr>
        <p:txBody>
          <a:bodyPr wrap="square">
            <a:spAutoFit/>
          </a:bodyPr>
          <a:lstStyle/>
          <a:p>
            <a:r>
              <a:rPr lang="fr-FR" sz="2800" b="1" dirty="0"/>
              <a:t>La déficience liée à la dyslexie est d’intensité variable selon les individus</a:t>
            </a:r>
            <a:r>
              <a:rPr lang="fr-FR" sz="2800" dirty="0"/>
              <a:t>. Elle peut être accompagnée de troubles du calcul, de la coordination motrice (et en particulier du graphisme) ou de troubles d’attention, avec ou sans hyperactivité.</a:t>
            </a:r>
            <a:br>
              <a:rPr lang="fr-FR" sz="2800" dirty="0"/>
            </a:br>
            <a:r>
              <a:rPr lang="fr-FR" sz="2800" dirty="0"/>
              <a:t>Leur association est un facteur aggravant</a:t>
            </a:r>
            <a:r>
              <a:rPr lang="fr-FR" dirty="0"/>
              <a:t>.</a:t>
            </a:r>
          </a:p>
        </p:txBody>
      </p:sp>
      <p:sp>
        <p:nvSpPr>
          <p:cNvPr id="7" name="Espace réservé du contenu 6"/>
          <p:cNvSpPr>
            <a:spLocks noGrp="1"/>
          </p:cNvSpPr>
          <p:nvPr>
            <p:ph sz="half" idx="1"/>
          </p:nvPr>
        </p:nvSpPr>
        <p:spPr/>
        <p:txBody>
          <a:bodyPr/>
          <a:lstStyle/>
          <a:p>
            <a:endParaRPr lang="fr-FR"/>
          </a:p>
        </p:txBody>
      </p:sp>
    </p:spTree>
    <p:extLst>
      <p:ext uri="{BB962C8B-B14F-4D97-AF65-F5344CB8AC3E}">
        <p14:creationId xmlns:p14="http://schemas.microsoft.com/office/powerpoint/2010/main" val="321459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9774895" y="6214784"/>
            <a:ext cx="2218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dirty="0"/>
              <a:t>Carine Royer</a:t>
            </a:r>
          </a:p>
        </p:txBody>
      </p:sp>
      <p:sp>
        <p:nvSpPr>
          <p:cNvPr id="4" name="Titre 3"/>
          <p:cNvSpPr>
            <a:spLocks noGrp="1"/>
          </p:cNvSpPr>
          <p:nvPr>
            <p:ph type="title"/>
          </p:nvPr>
        </p:nvSpPr>
        <p:spPr>
          <a:xfrm>
            <a:off x="235293" y="267188"/>
            <a:ext cx="9404723" cy="1400530"/>
          </a:xfrm>
        </p:spPr>
        <p:txBody>
          <a:bodyPr>
            <a:normAutofit/>
          </a:bodyPr>
          <a:lstStyle/>
          <a:p>
            <a:r>
              <a:rPr lang="fr-FR" b="1" dirty="0"/>
              <a:t>La dyslexie</a:t>
            </a:r>
            <a:br>
              <a:rPr lang="fr-FR" b="1" dirty="0"/>
            </a:br>
            <a:r>
              <a:rPr lang="fr-FR" b="1" dirty="0"/>
              <a:t>1. Définition</a:t>
            </a:r>
            <a:endParaRPr lang="fr-FR" dirty="0"/>
          </a:p>
        </p:txBody>
      </p:sp>
      <p:pic>
        <p:nvPicPr>
          <p:cNvPr id="9" name="Picture 2" descr="C:\Velay\Exposés\formation instits\Habib-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9847"/>
            <a:ext cx="8854887" cy="501616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370172" y="5196007"/>
            <a:ext cx="940472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FR" altLang="fr-FR" sz="2800" i="1" dirty="0">
                <a:cs typeface="Times New Roman" panose="02020603050405020304" pitchFamily="18" charset="0"/>
              </a:rPr>
              <a:t>La « constellation » dyslexie : divers syndromes peuvent être associés au trouble de la lecture avec lequel ils partagent des mécanismes communs</a:t>
            </a:r>
            <a:r>
              <a:rPr lang="fr-FR" altLang="fr-FR" sz="2800" dirty="0">
                <a:cs typeface="Times New Roman" panose="02020603050405020304" pitchFamily="18" charset="0"/>
              </a:rPr>
              <a:t>.</a:t>
            </a:r>
          </a:p>
          <a:p>
            <a:endParaRPr lang="fr-FR" altLang="fr-FR" dirty="0"/>
          </a:p>
        </p:txBody>
      </p:sp>
      <p:sp>
        <p:nvSpPr>
          <p:cNvPr id="13" name="Text Box 4"/>
          <p:cNvSpPr txBox="1">
            <a:spLocks noChangeArrowheads="1"/>
          </p:cNvSpPr>
          <p:nvPr/>
        </p:nvSpPr>
        <p:spPr bwMode="auto">
          <a:xfrm>
            <a:off x="304483" y="206645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dirty="0"/>
              <a:t>Habib, 2003</a:t>
            </a:r>
          </a:p>
        </p:txBody>
      </p:sp>
    </p:spTree>
    <p:extLst>
      <p:ext uri="{BB962C8B-B14F-4D97-AF65-F5344CB8AC3E}">
        <p14:creationId xmlns:p14="http://schemas.microsoft.com/office/powerpoint/2010/main" val="340939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7310618" y="452718"/>
            <a:ext cx="4265224" cy="2007979"/>
          </a:xfrm>
          <a:prstGeom prst="rect">
            <a:avLst/>
          </a:prstGeom>
        </p:spPr>
      </p:pic>
      <p:sp>
        <p:nvSpPr>
          <p:cNvPr id="5" name="Rectangle 4"/>
          <p:cNvSpPr/>
          <p:nvPr/>
        </p:nvSpPr>
        <p:spPr>
          <a:xfrm>
            <a:off x="2177009" y="2452853"/>
            <a:ext cx="9398833" cy="369332"/>
          </a:xfrm>
          <a:prstGeom prst="rect">
            <a:avLst/>
          </a:prstGeom>
        </p:spPr>
        <p:txBody>
          <a:bodyPr wrap="square">
            <a:spAutoFit/>
          </a:bodyPr>
          <a:lstStyle/>
          <a:p>
            <a:r>
              <a:rPr lang="fr-FR" dirty="0">
                <a:hlinkClick r:id="rId3"/>
              </a:rPr>
              <a:t>http://www.ffdys.com/troubles-dys/dyslexie-et-dysorthographie.htm?p115</a:t>
            </a:r>
            <a:r>
              <a:rPr lang="fr-FR" dirty="0"/>
              <a:t> </a:t>
            </a:r>
          </a:p>
        </p:txBody>
      </p:sp>
      <p:sp>
        <p:nvSpPr>
          <p:cNvPr id="6" name="Rectangle 5"/>
          <p:cNvSpPr/>
          <p:nvPr/>
        </p:nvSpPr>
        <p:spPr>
          <a:xfrm>
            <a:off x="646111" y="2929494"/>
            <a:ext cx="11386931" cy="3785652"/>
          </a:xfrm>
          <a:prstGeom prst="rect">
            <a:avLst/>
          </a:prstGeom>
        </p:spPr>
        <p:txBody>
          <a:bodyPr wrap="square">
            <a:spAutoFit/>
          </a:bodyPr>
          <a:lstStyle/>
          <a:p>
            <a:r>
              <a:rPr lang="fr-FR" sz="2400" b="1" dirty="0"/>
              <a:t>Manifestations</a:t>
            </a:r>
            <a:br>
              <a:rPr lang="fr-FR" sz="2400" dirty="0"/>
            </a:br>
            <a:r>
              <a:rPr lang="fr-FR" sz="2400" dirty="0"/>
              <a:t>• </a:t>
            </a:r>
            <a:r>
              <a:rPr lang="fr-FR" sz="2400" b="1" dirty="0"/>
              <a:t>Difficulté à identifier les mots</a:t>
            </a:r>
            <a:r>
              <a:rPr lang="fr-FR" sz="2400" dirty="0"/>
              <a:t>.</a:t>
            </a:r>
            <a:br>
              <a:rPr lang="fr-FR" sz="2400" dirty="0"/>
            </a:br>
            <a:r>
              <a:rPr lang="fr-FR" sz="2400" dirty="0"/>
              <a:t>• </a:t>
            </a:r>
            <a:r>
              <a:rPr lang="fr-FR" sz="2400" b="1" dirty="0"/>
              <a:t>Difficulté à lire</a:t>
            </a:r>
            <a:r>
              <a:rPr lang="fr-FR" sz="2400" dirty="0"/>
              <a:t> sans erreur et de manière fluide.</a:t>
            </a:r>
            <a:br>
              <a:rPr lang="fr-FR" sz="2400" dirty="0"/>
            </a:br>
            <a:r>
              <a:rPr lang="fr-FR" sz="2400" dirty="0"/>
              <a:t>• </a:t>
            </a:r>
            <a:r>
              <a:rPr lang="fr-FR" sz="2400" b="1" dirty="0"/>
              <a:t>Difficulté à découper les mots</a:t>
            </a:r>
            <a:r>
              <a:rPr lang="fr-FR" sz="2400" dirty="0"/>
              <a:t> dans une phrase.</a:t>
            </a:r>
            <a:br>
              <a:rPr lang="fr-FR" sz="2400" dirty="0"/>
            </a:br>
            <a:r>
              <a:rPr lang="fr-FR" sz="2400" dirty="0"/>
              <a:t>• </a:t>
            </a:r>
            <a:r>
              <a:rPr lang="fr-FR" sz="2400" b="1" dirty="0"/>
              <a:t>Lenteur exagérée de la lecture.</a:t>
            </a:r>
            <a:br>
              <a:rPr lang="fr-FR" sz="2400" dirty="0"/>
            </a:br>
            <a:r>
              <a:rPr lang="fr-FR" sz="2400" dirty="0"/>
              <a:t>• </a:t>
            </a:r>
            <a:r>
              <a:rPr lang="fr-FR" sz="2400" b="1" dirty="0"/>
              <a:t>Difficulté de compréhension des textes.</a:t>
            </a:r>
            <a:br>
              <a:rPr lang="fr-FR" sz="2400" dirty="0"/>
            </a:br>
            <a:r>
              <a:rPr lang="fr-FR" sz="2400" dirty="0"/>
              <a:t>• </a:t>
            </a:r>
            <a:r>
              <a:rPr lang="fr-FR" sz="2400" b="1" dirty="0"/>
              <a:t>Écriture lente et difficile</a:t>
            </a:r>
            <a:r>
              <a:rPr lang="fr-FR" sz="2400" dirty="0"/>
              <a:t>, parfois illisible (dysgraphie).</a:t>
            </a:r>
            <a:br>
              <a:rPr lang="fr-FR" sz="2400" dirty="0"/>
            </a:br>
            <a:r>
              <a:rPr lang="fr-FR" sz="2400" dirty="0"/>
              <a:t>• </a:t>
            </a:r>
            <a:r>
              <a:rPr lang="fr-FR" sz="2400" b="1" dirty="0"/>
              <a:t>Nombreuses fautes d’orthographe</a:t>
            </a:r>
            <a:r>
              <a:rPr lang="fr-FR" sz="2400" dirty="0"/>
              <a:t>, certaines phonétiquement plausibles, certaines aberrantes.</a:t>
            </a:r>
            <a:br>
              <a:rPr lang="fr-FR" sz="2400" dirty="0"/>
            </a:br>
            <a:r>
              <a:rPr lang="fr-FR" sz="2400" dirty="0"/>
              <a:t>• </a:t>
            </a:r>
            <a:r>
              <a:rPr lang="fr-FR" sz="2400" b="1" dirty="0"/>
              <a:t>Fatigabilité importante liée à l’activité de lecture et d’écriture.</a:t>
            </a:r>
            <a:endParaRPr lang="fr-FR" sz="2400" dirty="0"/>
          </a:p>
        </p:txBody>
      </p:sp>
      <p:sp>
        <p:nvSpPr>
          <p:cNvPr id="7" name="Espace réservé du contenu 6"/>
          <p:cNvSpPr>
            <a:spLocks noGrp="1"/>
          </p:cNvSpPr>
          <p:nvPr>
            <p:ph sz="half" idx="1"/>
          </p:nvPr>
        </p:nvSpPr>
        <p:spPr/>
        <p:txBody>
          <a:bodyPr/>
          <a:lstStyle/>
          <a:p>
            <a:endParaRPr lang="fr-FR"/>
          </a:p>
        </p:txBody>
      </p:sp>
    </p:spTree>
    <p:extLst>
      <p:ext uri="{BB962C8B-B14F-4D97-AF65-F5344CB8AC3E}">
        <p14:creationId xmlns:p14="http://schemas.microsoft.com/office/powerpoint/2010/main" val="122073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8058150" y="452719"/>
            <a:ext cx="3517692" cy="1656056"/>
          </a:xfrm>
          <a:prstGeom prst="rect">
            <a:avLst/>
          </a:prstGeom>
        </p:spPr>
      </p:pic>
      <p:sp>
        <p:nvSpPr>
          <p:cNvPr id="5" name="Rectangle 4"/>
          <p:cNvSpPr/>
          <p:nvPr/>
        </p:nvSpPr>
        <p:spPr>
          <a:xfrm>
            <a:off x="2177009" y="2172184"/>
            <a:ext cx="9398833" cy="369332"/>
          </a:xfrm>
          <a:prstGeom prst="rect">
            <a:avLst/>
          </a:prstGeom>
        </p:spPr>
        <p:txBody>
          <a:bodyPr wrap="square">
            <a:spAutoFit/>
          </a:bodyPr>
          <a:lstStyle/>
          <a:p>
            <a:r>
              <a:rPr lang="fr-FR" dirty="0">
                <a:hlinkClick r:id="rId3"/>
              </a:rPr>
              <a:t>http://www.ffdys.com/troubles-dys/dyslexie-et-dysorthographie.htm?p115</a:t>
            </a:r>
            <a:r>
              <a:rPr lang="fr-FR" dirty="0"/>
              <a:t> </a:t>
            </a:r>
          </a:p>
        </p:txBody>
      </p:sp>
      <p:sp>
        <p:nvSpPr>
          <p:cNvPr id="6" name="Rectangle 5"/>
          <p:cNvSpPr/>
          <p:nvPr/>
        </p:nvSpPr>
        <p:spPr>
          <a:xfrm>
            <a:off x="646111" y="2703016"/>
            <a:ext cx="11386931" cy="4154984"/>
          </a:xfrm>
          <a:prstGeom prst="rect">
            <a:avLst/>
          </a:prstGeom>
        </p:spPr>
        <p:txBody>
          <a:bodyPr wrap="square">
            <a:spAutoFit/>
          </a:bodyPr>
          <a:lstStyle/>
          <a:p>
            <a:r>
              <a:rPr lang="fr-FR" sz="2400" b="1" dirty="0"/>
              <a:t>Répercussions 1/2</a:t>
            </a:r>
            <a:br>
              <a:rPr lang="fr-FR" sz="2400" dirty="0"/>
            </a:br>
            <a:r>
              <a:rPr lang="fr-FR" sz="2400" dirty="0"/>
              <a:t>• </a:t>
            </a:r>
            <a:r>
              <a:rPr lang="fr-FR" sz="2400" b="1" dirty="0"/>
              <a:t>Mauvaise tenue des cahiers scolaires</a:t>
            </a:r>
            <a:r>
              <a:rPr lang="fr-FR" sz="2400" dirty="0"/>
              <a:t>. Sont souvent incomplets, illisibles et incompréhensibles, ce qui entraîne des difficultés à étudier les leçons et faire les devoirs.</a:t>
            </a:r>
            <a:br>
              <a:rPr lang="fr-FR" sz="2400" dirty="0"/>
            </a:br>
            <a:r>
              <a:rPr lang="fr-FR" sz="2400" dirty="0"/>
              <a:t>• </a:t>
            </a:r>
            <a:r>
              <a:rPr lang="fr-FR" sz="2400" b="1" dirty="0"/>
              <a:t>Difficultés de lecture et d’écriture</a:t>
            </a:r>
            <a:r>
              <a:rPr lang="fr-FR" sz="2400" dirty="0"/>
              <a:t> ne permettant pas d’accéder naturellement à l’information.</a:t>
            </a:r>
            <a:br>
              <a:rPr lang="fr-FR" sz="2400" dirty="0"/>
            </a:br>
            <a:r>
              <a:rPr lang="fr-FR" sz="2400" dirty="0"/>
              <a:t>• </a:t>
            </a:r>
            <a:r>
              <a:rPr lang="fr-FR" sz="2400" b="1" dirty="0"/>
              <a:t>Absence de goût pour lire et écrire.</a:t>
            </a:r>
            <a:br>
              <a:rPr lang="fr-FR" sz="2400" dirty="0"/>
            </a:br>
            <a:r>
              <a:rPr lang="fr-FR" sz="2400" dirty="0"/>
              <a:t>• </a:t>
            </a:r>
            <a:r>
              <a:rPr lang="fr-FR" sz="2400" b="1" dirty="0"/>
              <a:t>Difficultés d’apprentissage dans de nombreuses matières </a:t>
            </a:r>
            <a:r>
              <a:rPr lang="fr-FR" sz="2400" dirty="0"/>
              <a:t>: les matières littéraires sont les plus affectées, les matières scientifiques aussi peuvent l’être de par les difficultés</a:t>
            </a:r>
            <a:br>
              <a:rPr lang="fr-FR" sz="2400" dirty="0"/>
            </a:br>
            <a:r>
              <a:rPr lang="fr-FR" sz="2400" dirty="0"/>
              <a:t>de compréhension des énoncés.</a:t>
            </a:r>
          </a:p>
        </p:txBody>
      </p:sp>
      <p:sp>
        <p:nvSpPr>
          <p:cNvPr id="7" name="Espace réservé du contenu 6"/>
          <p:cNvSpPr>
            <a:spLocks noGrp="1"/>
          </p:cNvSpPr>
          <p:nvPr>
            <p:ph sz="half" idx="1"/>
          </p:nvPr>
        </p:nvSpPr>
        <p:spPr/>
        <p:txBody>
          <a:bodyPr/>
          <a:lstStyle/>
          <a:p>
            <a:endParaRPr lang="fr-FR"/>
          </a:p>
        </p:txBody>
      </p:sp>
    </p:spTree>
    <p:extLst>
      <p:ext uri="{BB962C8B-B14F-4D97-AF65-F5344CB8AC3E}">
        <p14:creationId xmlns:p14="http://schemas.microsoft.com/office/powerpoint/2010/main" val="54523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667108" y="1428737"/>
            <a:ext cx="8524892" cy="646331"/>
          </a:xfrm>
          <a:prstGeom prst="rect">
            <a:avLst/>
          </a:prstGeom>
          <a:noFill/>
        </p:spPr>
        <p:txBody>
          <a:bodyPr wrap="square" rtlCol="0">
            <a:spAutoFit/>
          </a:bodyPr>
          <a:lstStyle/>
          <a:p>
            <a:r>
              <a:rPr lang="fr-FR" dirty="0">
                <a:hlinkClick r:id="rId2"/>
              </a:rPr>
              <a:t>http://www.ffdys.com/troubles-dys/nature-des-troubles/introduction.htm?p1</a:t>
            </a:r>
            <a:r>
              <a:rPr lang="fr-FR" dirty="0"/>
              <a:t>  février 2016</a:t>
            </a:r>
          </a:p>
        </p:txBody>
      </p:sp>
      <p:sp>
        <p:nvSpPr>
          <p:cNvPr id="6" name="Espace réservé du contenu 5"/>
          <p:cNvSpPr>
            <a:spLocks noGrp="1"/>
          </p:cNvSpPr>
          <p:nvPr>
            <p:ph sz="half" idx="2"/>
          </p:nvPr>
        </p:nvSpPr>
        <p:spPr>
          <a:xfrm>
            <a:off x="312821" y="3352464"/>
            <a:ext cx="11446903" cy="3505537"/>
          </a:xfrm>
        </p:spPr>
        <p:txBody>
          <a:bodyPr>
            <a:normAutofit fontScale="85000" lnSpcReduction="20000"/>
          </a:bodyPr>
          <a:lstStyle/>
          <a:p>
            <a:r>
              <a:rPr lang="fr-FR" b="1" dirty="0"/>
              <a:t>Ils sont innés.</a:t>
            </a:r>
          </a:p>
          <a:p>
            <a:r>
              <a:rPr lang="fr-FR" b="1" dirty="0"/>
              <a:t> Ils ont des répercussions sur la vie scolaire, professionnelle et sociale, et peuvent provoquer un déséquilibre </a:t>
            </a:r>
            <a:r>
              <a:rPr lang="fr-FR" b="1" dirty="0" err="1"/>
              <a:t>psycho-affectif</a:t>
            </a:r>
            <a:r>
              <a:rPr lang="fr-FR" dirty="0"/>
              <a:t>. Leur repérage, leur dépistage et leur diagnostic sont déterminants.</a:t>
            </a:r>
          </a:p>
          <a:p>
            <a:r>
              <a:rPr lang="fr-FR" b="1" dirty="0"/>
              <a:t>Certains de ces troubles affectent les apprentissages précoces</a:t>
            </a:r>
            <a:r>
              <a:rPr lang="fr-FR" dirty="0"/>
              <a:t> : langage, geste…</a:t>
            </a:r>
            <a:br>
              <a:rPr lang="fr-FR" dirty="0"/>
            </a:br>
            <a:r>
              <a:rPr lang="fr-FR" b="1" dirty="0"/>
              <a:t>D’autres affectent plus spécifiquement les apprentissages scolaires</a:t>
            </a:r>
            <a:r>
              <a:rPr lang="fr-FR" dirty="0"/>
              <a:t> comme le langage écrit, le calcul. Ils sont le plus souvent appelés troubles spécifiques des apprentissages.</a:t>
            </a:r>
          </a:p>
          <a:p>
            <a:r>
              <a:rPr lang="fr-FR" sz="4000" b="1" dirty="0"/>
              <a:t>6</a:t>
            </a:r>
            <a:r>
              <a:rPr lang="fr-FR" b="1" dirty="0"/>
              <a:t> </a:t>
            </a:r>
            <a:r>
              <a:rPr lang="fr-FR" sz="3500" b="1" dirty="0"/>
              <a:t>catégories “troubles </a:t>
            </a:r>
            <a:r>
              <a:rPr lang="fr-FR" sz="3500" b="1" dirty="0" err="1"/>
              <a:t>Dys</a:t>
            </a:r>
            <a:r>
              <a:rPr lang="fr-FR" sz="3500" b="1" dirty="0"/>
              <a:t>” </a:t>
            </a:r>
            <a:br>
              <a:rPr lang="fr-FR" dirty="0"/>
            </a:br>
            <a:r>
              <a:rPr lang="fr-FR" dirty="0"/>
              <a:t>• Les troubles spécifiques de l’acquisition du langage écrit  : </a:t>
            </a:r>
            <a:r>
              <a:rPr lang="fr-FR" b="1" dirty="0"/>
              <a:t>dyslexie et dysorthographie</a:t>
            </a:r>
            <a:r>
              <a:rPr lang="fr-FR" dirty="0"/>
              <a:t>.</a:t>
            </a:r>
            <a:br>
              <a:rPr lang="fr-FR" dirty="0"/>
            </a:br>
            <a:r>
              <a:rPr lang="fr-FR" dirty="0"/>
              <a:t>• Les troubles spécifiques du développement du langage oral : </a:t>
            </a:r>
            <a:r>
              <a:rPr lang="fr-FR" b="1" dirty="0"/>
              <a:t>dysphasie</a:t>
            </a:r>
            <a:r>
              <a:rPr lang="fr-FR" dirty="0"/>
              <a:t>.</a:t>
            </a:r>
            <a:br>
              <a:rPr lang="fr-FR" dirty="0"/>
            </a:br>
            <a:r>
              <a:rPr lang="fr-FR" dirty="0"/>
              <a:t>• Les troubles spécifiques du développement moteur et/ou des fonctions </a:t>
            </a:r>
            <a:r>
              <a:rPr lang="fr-FR" dirty="0" err="1"/>
              <a:t>visuo</a:t>
            </a:r>
            <a:r>
              <a:rPr lang="fr-FR" dirty="0"/>
              <a:t>-spatiales :  </a:t>
            </a:r>
            <a:r>
              <a:rPr lang="fr-FR" b="1" dirty="0"/>
              <a:t>dyspraxie</a:t>
            </a:r>
            <a:r>
              <a:rPr lang="fr-FR" dirty="0"/>
              <a:t>.</a:t>
            </a:r>
            <a:br>
              <a:rPr lang="fr-FR" dirty="0"/>
            </a:br>
            <a:r>
              <a:rPr lang="fr-FR" dirty="0"/>
              <a:t>• Les troubles spécifiques du développement des processus attentionnels et/ou des fonctions exécutives : </a:t>
            </a:r>
            <a:r>
              <a:rPr lang="fr-FR" b="1" dirty="0"/>
              <a:t>troubles d’attention avec ou sans hyperactivité</a:t>
            </a:r>
            <a:r>
              <a:rPr lang="fr-FR" dirty="0"/>
              <a:t>.</a:t>
            </a:r>
            <a:br>
              <a:rPr lang="fr-FR" dirty="0"/>
            </a:br>
            <a:r>
              <a:rPr lang="fr-FR" dirty="0"/>
              <a:t>• </a:t>
            </a:r>
            <a:r>
              <a:rPr lang="fr-FR" b="1" dirty="0"/>
              <a:t>Les troubles spécifiques du développement des processus mnésiques</a:t>
            </a:r>
            <a:br>
              <a:rPr lang="fr-FR" dirty="0"/>
            </a:br>
            <a:r>
              <a:rPr lang="fr-FR" dirty="0"/>
              <a:t>• Les troubles spécifiques des activités numériques : </a:t>
            </a:r>
            <a:r>
              <a:rPr lang="fr-FR" b="1" dirty="0"/>
              <a:t>dyscalculie</a:t>
            </a:r>
            <a:r>
              <a:rPr lang="fr-FR" dirty="0"/>
              <a:t>.</a:t>
            </a:r>
          </a:p>
          <a:p>
            <a:pPr>
              <a:buNone/>
            </a:pPr>
            <a:endParaRPr lang="fr-FR" dirty="0"/>
          </a:p>
        </p:txBody>
      </p:sp>
      <p:pic>
        <p:nvPicPr>
          <p:cNvPr id="8" name="Espace réservé du contenu 4" descr="20160217_131721.jpg"/>
          <p:cNvPicPr>
            <a:picLocks noChangeAspect="1"/>
          </p:cNvPicPr>
          <p:nvPr/>
        </p:nvPicPr>
        <p:blipFill>
          <a:blip r:embed="rId3"/>
          <a:srcRect t="54762" b="9524"/>
          <a:stretch>
            <a:fillRect/>
          </a:stretch>
        </p:blipFill>
        <p:spPr>
          <a:xfrm>
            <a:off x="3667108" y="2322218"/>
            <a:ext cx="8092617" cy="998422"/>
          </a:xfrm>
          <a:prstGeom prst="rect">
            <a:avLst/>
          </a:prstGeom>
        </p:spPr>
      </p:pic>
      <p:sp>
        <p:nvSpPr>
          <p:cNvPr id="3" name="Titre 2"/>
          <p:cNvSpPr>
            <a:spLocks noGrp="1"/>
          </p:cNvSpPr>
          <p:nvPr>
            <p:ph type="title"/>
          </p:nvPr>
        </p:nvSpPr>
        <p:spPr/>
        <p:txBody>
          <a:bodyPr/>
          <a:lstStyle/>
          <a:p>
            <a:r>
              <a:rPr lang="fr-FR" b="1" dirty="0"/>
              <a:t>La dyslexie</a:t>
            </a:r>
            <a:br>
              <a:rPr lang="fr-FR" b="1" dirty="0"/>
            </a:br>
            <a:r>
              <a:rPr lang="fr-FR" b="1" dirty="0"/>
              <a:t>1. Définition</a:t>
            </a:r>
            <a:endParaRPr lang="fr-FR" dirty="0"/>
          </a:p>
        </p:txBody>
      </p:sp>
    </p:spTree>
    <p:extLst>
      <p:ext uri="{BB962C8B-B14F-4D97-AF65-F5344CB8AC3E}">
        <p14:creationId xmlns:p14="http://schemas.microsoft.com/office/powerpoint/2010/main" val="153147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8884178" y="452719"/>
            <a:ext cx="2691663" cy="1267179"/>
          </a:xfrm>
          <a:prstGeom prst="rect">
            <a:avLst/>
          </a:prstGeom>
        </p:spPr>
      </p:pic>
      <p:sp>
        <p:nvSpPr>
          <p:cNvPr id="5" name="Rectangle 4"/>
          <p:cNvSpPr/>
          <p:nvPr/>
        </p:nvSpPr>
        <p:spPr>
          <a:xfrm>
            <a:off x="2977109" y="1802852"/>
            <a:ext cx="9398833" cy="369332"/>
          </a:xfrm>
          <a:prstGeom prst="rect">
            <a:avLst/>
          </a:prstGeom>
        </p:spPr>
        <p:txBody>
          <a:bodyPr wrap="square">
            <a:spAutoFit/>
          </a:bodyPr>
          <a:lstStyle/>
          <a:p>
            <a:r>
              <a:rPr lang="fr-FR" dirty="0">
                <a:hlinkClick r:id="rId3"/>
              </a:rPr>
              <a:t>http://www.ffdys.com/troubles-dys/dyslexie-et-dysorthographie.htm?p115</a:t>
            </a:r>
            <a:r>
              <a:rPr lang="fr-FR" dirty="0"/>
              <a:t> </a:t>
            </a:r>
          </a:p>
        </p:txBody>
      </p:sp>
      <p:sp>
        <p:nvSpPr>
          <p:cNvPr id="6" name="Rectangle 5"/>
          <p:cNvSpPr/>
          <p:nvPr/>
        </p:nvSpPr>
        <p:spPr>
          <a:xfrm>
            <a:off x="805069" y="2259183"/>
            <a:ext cx="11386931" cy="4524315"/>
          </a:xfrm>
          <a:prstGeom prst="rect">
            <a:avLst/>
          </a:prstGeom>
        </p:spPr>
        <p:txBody>
          <a:bodyPr wrap="square">
            <a:spAutoFit/>
          </a:bodyPr>
          <a:lstStyle/>
          <a:p>
            <a:r>
              <a:rPr lang="fr-FR" sz="2400" b="1" dirty="0"/>
              <a:t>Répercussions 2/2</a:t>
            </a:r>
            <a:br>
              <a:rPr lang="fr-FR" sz="2400" dirty="0"/>
            </a:br>
            <a:r>
              <a:rPr lang="fr-FR" sz="2400" dirty="0"/>
              <a:t>• </a:t>
            </a:r>
            <a:r>
              <a:rPr lang="fr-FR" sz="2400" b="1" dirty="0"/>
              <a:t>Problèmes de compréhension </a:t>
            </a:r>
            <a:r>
              <a:rPr lang="fr-FR" sz="2400" dirty="0"/>
              <a:t>des sujets écrits aux examens, de la production d’une copie lisible et correctement orthographiée, et du temps mis pour l’écrire.</a:t>
            </a:r>
            <a:br>
              <a:rPr lang="fr-FR" sz="2400" dirty="0"/>
            </a:br>
            <a:r>
              <a:rPr lang="fr-FR" sz="2400" dirty="0"/>
              <a:t>• </a:t>
            </a:r>
            <a:r>
              <a:rPr lang="fr-FR" sz="2400" b="1" dirty="0"/>
              <a:t>Résultats scolaires pas à la hauteur des efforts fournis.</a:t>
            </a:r>
            <a:br>
              <a:rPr lang="fr-FR" sz="2400" dirty="0"/>
            </a:br>
            <a:r>
              <a:rPr lang="fr-FR" sz="2400" dirty="0"/>
              <a:t>• </a:t>
            </a:r>
            <a:r>
              <a:rPr lang="fr-FR" sz="2400" b="1" dirty="0"/>
              <a:t>Scolarité plus difficile</a:t>
            </a:r>
            <a:r>
              <a:rPr lang="fr-FR" sz="2400" dirty="0"/>
              <a:t> avec risque de redoublement, interruption de la scolarité ou orientation vers une formation moins ambitieuse que ses capacités intellectuelles seraient en droit de lui autoriser.</a:t>
            </a:r>
            <a:br>
              <a:rPr lang="fr-FR" sz="2400" dirty="0"/>
            </a:br>
            <a:r>
              <a:rPr lang="fr-FR" sz="2400" dirty="0"/>
              <a:t>• </a:t>
            </a:r>
            <a:r>
              <a:rPr lang="fr-FR" sz="2400" b="1" dirty="0"/>
              <a:t>Difficulté à gérer des situations où il est nécessaire de lire ou d’écrire </a:t>
            </a:r>
            <a:r>
              <a:rPr lang="fr-FR" sz="2400" dirty="0"/>
              <a:t>(CV, petites annonces, tests d’embauche …)</a:t>
            </a:r>
            <a:br>
              <a:rPr lang="fr-FR" sz="2400" dirty="0"/>
            </a:br>
            <a:r>
              <a:rPr lang="fr-FR" sz="2400" dirty="0"/>
              <a:t>• </a:t>
            </a:r>
            <a:r>
              <a:rPr lang="fr-FR" sz="2400" b="1" dirty="0"/>
              <a:t>Fragilisation psychologique.</a:t>
            </a:r>
            <a:br>
              <a:rPr lang="fr-FR" sz="2400" dirty="0"/>
            </a:br>
            <a:r>
              <a:rPr lang="fr-FR" sz="2400" dirty="0"/>
              <a:t>• </a:t>
            </a:r>
            <a:r>
              <a:rPr lang="fr-FR" sz="2400" b="1" dirty="0"/>
              <a:t>Estime de soi diminuée</a:t>
            </a:r>
            <a:endParaRPr lang="fr-FR" sz="2400" dirty="0"/>
          </a:p>
        </p:txBody>
      </p:sp>
    </p:spTree>
    <p:extLst>
      <p:ext uri="{BB962C8B-B14F-4D97-AF65-F5344CB8AC3E}">
        <p14:creationId xmlns:p14="http://schemas.microsoft.com/office/powerpoint/2010/main" val="2125166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Rectangle 1"/>
          <p:cNvSpPr>
            <a:spLocks noGrp="1" noChangeArrowheads="1"/>
          </p:cNvSpPr>
          <p:nvPr>
            <p:ph sz="half" idx="1"/>
          </p:nvPr>
        </p:nvSpPr>
        <p:spPr bwMode="auto">
          <a:xfrm>
            <a:off x="1543050" y="2867042"/>
            <a:ext cx="10259419" cy="367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1" i="0" u="none" strike="noStrike" cap="none" normalizeH="0" baseline="0" dirty="0">
                <a:ln>
                  <a:noFill/>
                </a:ln>
                <a:solidFill>
                  <a:schemeClr val="tx1"/>
                </a:solidFill>
                <a:effectLst/>
                <a:latin typeface="Arial" panose="020B0604020202020204" pitchFamily="34" charset="0"/>
              </a:rPr>
              <a:t>Formation à distance des enseignants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1" i="0" u="none" strike="noStrike" cap="none" normalizeH="0" baseline="0" dirty="0">
                <a:ln>
                  <a:noFill/>
                </a:ln>
                <a:solidFill>
                  <a:schemeClr val="tx1"/>
                </a:solidFill>
                <a:effectLst/>
                <a:latin typeface="Arial" panose="020B0604020202020204" pitchFamily="34" charset="0"/>
              </a:rPr>
              <a:t> </a:t>
            </a:r>
            <a:r>
              <a:rPr kumimoji="0" lang="fr-FR" altLang="fr-FR" sz="2100" b="1" i="0" u="none" strike="noStrike" cap="none" normalizeH="0" baseline="0" dirty="0">
                <a:ln>
                  <a:noFill/>
                </a:ln>
                <a:solidFill>
                  <a:schemeClr val="tx1"/>
                </a:solidFill>
                <a:effectLst/>
                <a:latin typeface="Arial" panose="020B0604020202020204" pitchFamily="34" charset="0"/>
              </a:rPr>
              <a:t>Publication des modules de formation à distance des enseignants, sur le Site Internet </a:t>
            </a:r>
            <a:r>
              <a:rPr kumimoji="0" lang="fr-FR" altLang="fr-FR" sz="2100" b="1" i="0" u="none" strike="noStrike" cap="none" normalizeH="0" baseline="0" dirty="0" err="1">
                <a:ln>
                  <a:noFill/>
                </a:ln>
                <a:solidFill>
                  <a:schemeClr val="tx1"/>
                </a:solidFill>
                <a:effectLst/>
                <a:latin typeface="Arial" panose="020B0604020202020204" pitchFamily="34" charset="0"/>
              </a:rPr>
              <a:t>Eduscol</a:t>
            </a:r>
            <a:r>
              <a:rPr kumimoji="0" lang="fr-FR" altLang="fr-FR" sz="2200" b="1"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Arial" panose="020B0604020202020204" pitchFamily="34" charset="0"/>
              </a:rPr>
              <a:t>Le Ministère de l’Education Nationale publie sur le Site Internet </a:t>
            </a:r>
            <a:r>
              <a:rPr kumimoji="0" lang="fr-FR" altLang="fr-FR" sz="2400" b="0" i="0" u="none" strike="noStrike" cap="none" normalizeH="0" baseline="0" dirty="0" err="1">
                <a:ln>
                  <a:noFill/>
                </a:ln>
                <a:solidFill>
                  <a:schemeClr val="tx1"/>
                </a:solidFill>
                <a:effectLst/>
                <a:latin typeface="Arial" panose="020B0604020202020204" pitchFamily="34" charset="0"/>
              </a:rPr>
              <a:t>Eduscol</a:t>
            </a:r>
            <a:r>
              <a:rPr kumimoji="0" lang="fr-FR" altLang="fr-FR" sz="2400" b="0" i="0" u="none" strike="noStrike" cap="none" normalizeH="0" baseline="0" dirty="0">
                <a:ln>
                  <a:noFill/>
                </a:ln>
                <a:solidFill>
                  <a:schemeClr val="tx1"/>
                </a:solidFill>
                <a:effectLst/>
                <a:latin typeface="Arial" panose="020B0604020202020204" pitchFamily="34" charset="0"/>
              </a:rPr>
              <a:t>, plusieurs modules de formation à distance. Ces documents concernent notamment la scolarisation des enfants qui présentent un TDAH et qui peuvent présenter des Troubles Spécifiques des Apprentissages (TSA) ou des Troubles du Comportement et des Conduites (TCC).</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latin typeface="Arial" panose="020B0604020202020204" pitchFamily="34" charset="0"/>
            </a:endParaRPr>
          </a:p>
          <a:p>
            <a:pPr marL="0" lvl="0" indent="0" defTabSz="914400" eaLnBrk="0" fontAlgn="base" hangingPunct="0">
              <a:spcBef>
                <a:spcPct val="0"/>
              </a:spcBef>
              <a:spcAft>
                <a:spcPct val="0"/>
              </a:spcAft>
              <a:buClrTx/>
              <a:buSzTx/>
              <a:buNone/>
            </a:pPr>
            <a:r>
              <a:rPr lang="fr-FR" altLang="fr-FR" dirty="0">
                <a:latin typeface="Arial" panose="020B0604020202020204" pitchFamily="34" charset="0"/>
                <a:hlinkClick r:id="rId2"/>
              </a:rPr>
              <a:t>http://eduscol.education.fr/pid23254-cid61219/modules-de-formation-pour-les-enseignants.html</a:t>
            </a:r>
            <a:r>
              <a:rPr lang="fr-FR" altLang="fr-FR" dirty="0">
                <a:latin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contenu 2"/>
          <p:cNvSpPr>
            <a:spLocks noGrp="1"/>
          </p:cNvSpPr>
          <p:nvPr>
            <p:ph sz="half" idx="1"/>
          </p:nvPr>
        </p:nvSpPr>
        <p:spPr/>
        <p:txBody>
          <a:bodyPr/>
          <a:lstStyle/>
          <a:p>
            <a:endParaRPr lang="fr-FR"/>
          </a:p>
        </p:txBody>
      </p:sp>
    </p:spTree>
    <p:extLst>
      <p:ext uri="{BB962C8B-B14F-4D97-AF65-F5344CB8AC3E}">
        <p14:creationId xmlns:p14="http://schemas.microsoft.com/office/powerpoint/2010/main" val="931863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801353" y="5490772"/>
            <a:ext cx="10330473" cy="369332"/>
          </a:xfrm>
          <a:prstGeom prst="rect">
            <a:avLst/>
          </a:prstGeom>
        </p:spPr>
        <p:txBody>
          <a:bodyPr wrap="square">
            <a:spAutoFit/>
          </a:bodyPr>
          <a:lstStyle/>
          <a:p>
            <a:r>
              <a:rPr lang="fr-FR" b="1" dirty="0">
                <a:hlinkClick r:id="rId2"/>
              </a:rPr>
              <a:t>http://www.apedys.org/dyslexie/article.php?sid=1205&amp;mode=&amp;order=0&amp;thold=0</a:t>
            </a:r>
            <a:r>
              <a:rPr lang="fr-FR" b="1" dirty="0"/>
              <a:t> </a:t>
            </a:r>
          </a:p>
        </p:txBody>
      </p:sp>
      <p:pic>
        <p:nvPicPr>
          <p:cNvPr id="7" name="Image 6"/>
          <p:cNvPicPr>
            <a:picLocks noChangeAspect="1"/>
          </p:cNvPicPr>
          <p:nvPr/>
        </p:nvPicPr>
        <p:blipFill>
          <a:blip r:embed="rId3"/>
          <a:stretch>
            <a:fillRect/>
          </a:stretch>
        </p:blipFill>
        <p:spPr>
          <a:xfrm>
            <a:off x="5193229" y="844368"/>
            <a:ext cx="5811285" cy="4031189"/>
          </a:xfrm>
          <a:prstGeom prst="rect">
            <a:avLst/>
          </a:prstGeom>
        </p:spPr>
      </p:pic>
      <p:sp>
        <p:nvSpPr>
          <p:cNvPr id="3" name="Espace réservé du contenu 2"/>
          <p:cNvSpPr>
            <a:spLocks noGrp="1"/>
          </p:cNvSpPr>
          <p:nvPr>
            <p:ph sz="half" idx="1"/>
          </p:nvPr>
        </p:nvSpPr>
        <p:spPr/>
        <p:txBody>
          <a:bodyPr/>
          <a:lstStyle/>
          <a:p>
            <a:endParaRPr lang="fr-FR"/>
          </a:p>
        </p:txBody>
      </p:sp>
    </p:spTree>
    <p:extLst>
      <p:ext uri="{BB962C8B-B14F-4D97-AF65-F5344CB8AC3E}">
        <p14:creationId xmlns:p14="http://schemas.microsoft.com/office/powerpoint/2010/main" val="279635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8" name="Espace réservé du contenu 4"/>
          <p:cNvSpPr>
            <a:spLocks noGrp="1"/>
          </p:cNvSpPr>
          <p:nvPr>
            <p:ph sz="half" idx="1"/>
          </p:nvPr>
        </p:nvSpPr>
        <p:spPr>
          <a:xfrm>
            <a:off x="344557" y="2236306"/>
            <a:ext cx="1708161" cy="4186253"/>
          </a:xfrm>
        </p:spPr>
        <p:txBody>
          <a:bodyPr>
            <a:normAutofit/>
          </a:bodyPr>
          <a:lstStyle/>
          <a:p>
            <a:pPr algn="ctr">
              <a:buNone/>
            </a:pPr>
            <a:r>
              <a:rPr lang="fr-FR" sz="1200" dirty="0"/>
              <a:t>Plan</a:t>
            </a:r>
          </a:p>
          <a:p>
            <a:pPr marL="0" indent="0">
              <a:buNone/>
            </a:pPr>
            <a:r>
              <a:rPr lang="fr-FR" sz="1200" b="1" dirty="0"/>
              <a:t>I. Définitions</a:t>
            </a:r>
            <a:endParaRPr lang="fr-FR" sz="1200" dirty="0"/>
          </a:p>
          <a:p>
            <a:pPr marL="0" indent="0">
              <a:buNone/>
            </a:pPr>
            <a:r>
              <a:rPr lang="fr-FR" sz="1200" b="1" dirty="0"/>
              <a:t>2. Adaptations</a:t>
            </a:r>
            <a:endParaRPr lang="fr-FR" sz="1200" dirty="0"/>
          </a:p>
          <a:p>
            <a:pPr>
              <a:buNone/>
            </a:pP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7" name="Espace réservé du contenu 8" descr="20160217_131418.jpg"/>
          <p:cNvPicPr>
            <a:picLocks noGrp="1" noChangeAspect="1"/>
          </p:cNvPicPr>
          <p:nvPr>
            <p:ph sz="half" idx="2"/>
          </p:nvPr>
        </p:nvPicPr>
        <p:blipFill>
          <a:blip r:embed="rId2" cstate="print"/>
          <a:stretch>
            <a:fillRect/>
          </a:stretch>
        </p:blipFill>
        <p:spPr>
          <a:xfrm>
            <a:off x="4356183" y="669286"/>
            <a:ext cx="4913130" cy="5490882"/>
          </a:xfrm>
        </p:spPr>
      </p:pic>
    </p:spTree>
    <p:extLst>
      <p:ext uri="{BB962C8B-B14F-4D97-AF65-F5344CB8AC3E}">
        <p14:creationId xmlns:p14="http://schemas.microsoft.com/office/powerpoint/2010/main" val="1370048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8" name="Espace réservé du contenu 4"/>
          <p:cNvSpPr>
            <a:spLocks noGrp="1"/>
          </p:cNvSpPr>
          <p:nvPr>
            <p:ph sz="half" idx="1"/>
          </p:nvPr>
        </p:nvSpPr>
        <p:spPr>
          <a:xfrm>
            <a:off x="344557" y="2236306"/>
            <a:ext cx="1708161" cy="4186253"/>
          </a:xfrm>
        </p:spPr>
        <p:txBody>
          <a:bodyPr>
            <a:normAutofit/>
          </a:bodyPr>
          <a:lstStyle/>
          <a:p>
            <a:pPr algn="ctr">
              <a:buNone/>
            </a:pPr>
            <a:r>
              <a:rPr lang="fr-FR" sz="1200" dirty="0"/>
              <a:t>Plan</a:t>
            </a:r>
          </a:p>
          <a:p>
            <a:pPr marL="0" indent="0">
              <a:buNone/>
            </a:pPr>
            <a:r>
              <a:rPr lang="fr-FR" sz="1200" b="1" dirty="0"/>
              <a:t>I. Définitions</a:t>
            </a:r>
            <a:endParaRPr lang="fr-FR" sz="1200" dirty="0"/>
          </a:p>
          <a:p>
            <a:pPr marL="0" indent="0">
              <a:buNone/>
            </a:pPr>
            <a:r>
              <a:rPr lang="fr-FR" sz="1200" b="1" dirty="0"/>
              <a:t>2. Adaptations</a:t>
            </a:r>
            <a:endParaRPr lang="fr-FR" sz="1200" dirty="0"/>
          </a:p>
          <a:p>
            <a:pPr>
              <a:buNone/>
            </a:pP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7" name="Espace réservé du contenu 8" descr="20160217_131418.jpg"/>
          <p:cNvPicPr>
            <a:picLocks noGrp="1" noChangeAspect="1"/>
          </p:cNvPicPr>
          <p:nvPr>
            <p:ph sz="half" idx="2"/>
          </p:nvPr>
        </p:nvPicPr>
        <p:blipFill>
          <a:blip r:embed="rId2" cstate="print"/>
          <a:stretch>
            <a:fillRect/>
          </a:stretch>
        </p:blipFill>
        <p:spPr>
          <a:xfrm>
            <a:off x="10369743" y="369473"/>
            <a:ext cx="1402138" cy="1567020"/>
          </a:xfrm>
        </p:spPr>
      </p:pic>
      <p:pic>
        <p:nvPicPr>
          <p:cNvPr id="9" name="Imag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26157" r="18761" b="10179"/>
          <a:stretch/>
        </p:blipFill>
        <p:spPr>
          <a:xfrm rot="5400000">
            <a:off x="3521361" y="345627"/>
            <a:ext cx="6874714" cy="6184231"/>
          </a:xfrm>
          <a:prstGeom prst="rect">
            <a:avLst/>
          </a:prstGeom>
        </p:spPr>
      </p:pic>
    </p:spTree>
    <p:extLst>
      <p:ext uri="{BB962C8B-B14F-4D97-AF65-F5344CB8AC3E}">
        <p14:creationId xmlns:p14="http://schemas.microsoft.com/office/powerpoint/2010/main" val="1309453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 name="Espace réservé du contenu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0378" t="-1334" r="23206" b="2919"/>
          <a:stretch/>
        </p:blipFill>
        <p:spPr>
          <a:xfrm rot="5400000">
            <a:off x="4600012" y="-30229"/>
            <a:ext cx="5044693" cy="6250381"/>
          </a:xfrm>
          <a:prstGeom prst="rect">
            <a:avLst/>
          </a:prstGeom>
        </p:spPr>
      </p:pic>
      <p:pic>
        <p:nvPicPr>
          <p:cNvPr id="11" name="Espace réservé du contenu 4" descr="20160217_131433.jpg"/>
          <p:cNvPicPr>
            <a:picLocks noChangeAspect="1"/>
          </p:cNvPicPr>
          <p:nvPr/>
        </p:nvPicPr>
        <p:blipFill>
          <a:blip r:embed="rId5" cstate="print"/>
          <a:stretch>
            <a:fillRect/>
          </a:stretch>
        </p:blipFill>
        <p:spPr>
          <a:xfrm>
            <a:off x="10479877" y="602259"/>
            <a:ext cx="1479795" cy="1789488"/>
          </a:xfrm>
          <a:prstGeom prst="rect">
            <a:avLst/>
          </a:prstGeom>
        </p:spPr>
      </p:pic>
      <p:sp>
        <p:nvSpPr>
          <p:cNvPr id="3" name="ZoneTexte 2"/>
          <p:cNvSpPr txBox="1"/>
          <p:nvPr/>
        </p:nvSpPr>
        <p:spPr>
          <a:xfrm>
            <a:off x="1198637" y="5848350"/>
            <a:ext cx="10078963" cy="523220"/>
          </a:xfrm>
          <a:prstGeom prst="rect">
            <a:avLst/>
          </a:prstGeom>
          <a:noFill/>
        </p:spPr>
        <p:txBody>
          <a:bodyPr wrap="square" rtlCol="0">
            <a:spAutoFit/>
          </a:bodyPr>
          <a:lstStyle/>
          <a:p>
            <a:r>
              <a:rPr lang="fr-FR" sz="2800" dirty="0"/>
              <a:t>Difficultés d’apprentissage d’un élève dyslexique</a:t>
            </a:r>
          </a:p>
        </p:txBody>
      </p:sp>
    </p:spTree>
    <p:extLst>
      <p:ext uri="{BB962C8B-B14F-4D97-AF65-F5344CB8AC3E}">
        <p14:creationId xmlns:p14="http://schemas.microsoft.com/office/powerpoint/2010/main" val="1727271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089244280"/>
              </p:ext>
            </p:extLst>
          </p:nvPr>
        </p:nvGraphicFramePr>
        <p:xfrm>
          <a:off x="400049" y="2079250"/>
          <a:ext cx="11506200" cy="4514850"/>
        </p:xfrm>
        <a:graphic>
          <a:graphicData uri="http://schemas.openxmlformats.org/drawingml/2006/table">
            <a:tbl>
              <a:tblPr firstRow="1" firstCol="1" bandRow="1">
                <a:tableStyleId>{5C22544A-7EE6-4342-B048-85BDC9FD1C3A}</a:tableStyleId>
              </a:tblPr>
              <a:tblGrid>
                <a:gridCol w="3835400">
                  <a:extLst>
                    <a:ext uri="{9D8B030D-6E8A-4147-A177-3AD203B41FA5}">
                      <a16:colId xmlns:a16="http://schemas.microsoft.com/office/drawing/2014/main" val="2938085461"/>
                    </a:ext>
                  </a:extLst>
                </a:gridCol>
                <a:gridCol w="2870201">
                  <a:extLst>
                    <a:ext uri="{9D8B030D-6E8A-4147-A177-3AD203B41FA5}">
                      <a16:colId xmlns:a16="http://schemas.microsoft.com/office/drawing/2014/main" val="3349184572"/>
                    </a:ext>
                  </a:extLst>
                </a:gridCol>
                <a:gridCol w="4800599">
                  <a:extLst>
                    <a:ext uri="{9D8B030D-6E8A-4147-A177-3AD203B41FA5}">
                      <a16:colId xmlns:a16="http://schemas.microsoft.com/office/drawing/2014/main" val="4166363368"/>
                    </a:ext>
                  </a:extLst>
                </a:gridCol>
              </a:tblGrid>
              <a:tr h="581114">
                <a:tc>
                  <a:txBody>
                    <a:bodyPr/>
                    <a:lstStyle/>
                    <a:p>
                      <a:pPr>
                        <a:lnSpc>
                          <a:spcPct val="107000"/>
                        </a:lnSpc>
                        <a:spcAft>
                          <a:spcPts val="800"/>
                        </a:spcAft>
                      </a:pPr>
                      <a:r>
                        <a:rPr lang="fr-FR" sz="2400">
                          <a:effectLst/>
                        </a:rPr>
                        <a:t>Nom</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400">
                          <a:effectLst/>
                        </a:rPr>
                        <a:t>Répartition</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400" dirty="0">
                          <a:effectLst/>
                        </a:rPr>
                        <a:t>En théorie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4663951"/>
                  </a:ext>
                </a:extLst>
              </a:tr>
              <a:tr h="3933736">
                <a:tc>
                  <a:txBody>
                    <a:bodyPr/>
                    <a:lstStyle/>
                    <a:p>
                      <a:pPr>
                        <a:lnSpc>
                          <a:spcPct val="107000"/>
                        </a:lnSpc>
                        <a:spcAft>
                          <a:spcPts val="800"/>
                        </a:spcAft>
                      </a:pPr>
                      <a:r>
                        <a:rPr lang="fr-FR" sz="2000" dirty="0">
                          <a:effectLst/>
                        </a:rPr>
                        <a:t>Dyslexie dysphonétique (aussi appelée dyslexie phonologique, phonétique, ou linguistique)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Représente environ 60 % des dyslexies.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Trouble phonologique.</a:t>
                      </a:r>
                    </a:p>
                    <a:p>
                      <a:pPr>
                        <a:lnSpc>
                          <a:spcPct val="107000"/>
                        </a:lnSpc>
                        <a:spcAft>
                          <a:spcPts val="800"/>
                        </a:spcAft>
                      </a:pPr>
                      <a:r>
                        <a:rPr lang="fr-FR" sz="2000" dirty="0">
                          <a:effectLst/>
                        </a:rPr>
                        <a:t>Difficultés à associer un son à des lettres, ce qui pose des problèmes pour accéder au stade alphabétique.</a:t>
                      </a:r>
                    </a:p>
                    <a:p>
                      <a:pPr>
                        <a:lnSpc>
                          <a:spcPct val="107000"/>
                        </a:lnSpc>
                        <a:spcAft>
                          <a:spcPts val="800"/>
                        </a:spcAft>
                      </a:pPr>
                      <a:r>
                        <a:rPr lang="fr-FR" sz="2000" dirty="0">
                          <a:effectLst/>
                        </a:rPr>
                        <a:t>La voie d'adressage (lecture automatique de mots familiers) aide à compenser un lexique orthographique assez pauvre (capacité à mémoriser de nombreux mots).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4763526"/>
                  </a:ext>
                </a:extLst>
              </a:tr>
            </a:tbl>
          </a:graphicData>
        </a:graphic>
      </p:graphicFrame>
      <p:sp>
        <p:nvSpPr>
          <p:cNvPr id="6" name="Rectangle 5"/>
          <p:cNvSpPr/>
          <p:nvPr/>
        </p:nvSpPr>
        <p:spPr>
          <a:xfrm>
            <a:off x="4466189" y="581206"/>
            <a:ext cx="5926622" cy="369332"/>
          </a:xfrm>
          <a:prstGeom prst="rect">
            <a:avLst/>
          </a:prstGeom>
        </p:spPr>
        <p:txBody>
          <a:bodyPr wrap="none">
            <a:spAutoFit/>
          </a:bodyPr>
          <a:lstStyle/>
          <a:p>
            <a:r>
              <a:rPr lang="fr-FR" dirty="0"/>
              <a:t>https://orthophonie.ooreka.fr/comprendre/dyslexie</a:t>
            </a:r>
          </a:p>
        </p:txBody>
      </p:sp>
    </p:spTree>
    <p:extLst>
      <p:ext uri="{BB962C8B-B14F-4D97-AF65-F5344CB8AC3E}">
        <p14:creationId xmlns:p14="http://schemas.microsoft.com/office/powerpoint/2010/main" val="2354709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49046648"/>
              </p:ext>
            </p:extLst>
          </p:nvPr>
        </p:nvGraphicFramePr>
        <p:xfrm>
          <a:off x="323849" y="1752601"/>
          <a:ext cx="11468100" cy="4571999"/>
        </p:xfrm>
        <a:graphic>
          <a:graphicData uri="http://schemas.openxmlformats.org/drawingml/2006/table">
            <a:tbl>
              <a:tblPr firstRow="1" firstCol="1" bandRow="1">
                <a:tableStyleId>{5C22544A-7EE6-4342-B048-85BDC9FD1C3A}</a:tableStyleId>
              </a:tblPr>
              <a:tblGrid>
                <a:gridCol w="3822700">
                  <a:extLst>
                    <a:ext uri="{9D8B030D-6E8A-4147-A177-3AD203B41FA5}">
                      <a16:colId xmlns:a16="http://schemas.microsoft.com/office/drawing/2014/main" val="2938085461"/>
                    </a:ext>
                  </a:extLst>
                </a:gridCol>
                <a:gridCol w="3822700">
                  <a:extLst>
                    <a:ext uri="{9D8B030D-6E8A-4147-A177-3AD203B41FA5}">
                      <a16:colId xmlns:a16="http://schemas.microsoft.com/office/drawing/2014/main" val="1490562638"/>
                    </a:ext>
                  </a:extLst>
                </a:gridCol>
                <a:gridCol w="3822700">
                  <a:extLst>
                    <a:ext uri="{9D8B030D-6E8A-4147-A177-3AD203B41FA5}">
                      <a16:colId xmlns:a16="http://schemas.microsoft.com/office/drawing/2014/main" val="2597293498"/>
                    </a:ext>
                  </a:extLst>
                </a:gridCol>
              </a:tblGrid>
              <a:tr h="498671">
                <a:tc>
                  <a:txBody>
                    <a:bodyPr/>
                    <a:lstStyle/>
                    <a:p>
                      <a:pPr>
                        <a:lnSpc>
                          <a:spcPct val="107000"/>
                        </a:lnSpc>
                        <a:spcAft>
                          <a:spcPts val="800"/>
                        </a:spcAft>
                      </a:pPr>
                      <a:r>
                        <a:rPr lang="fr-FR" sz="2000" dirty="0">
                          <a:effectLst/>
                        </a:rPr>
                        <a:t>Nom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Difficultés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Conséquences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4663951"/>
                  </a:ext>
                </a:extLst>
              </a:tr>
              <a:tr h="4073328">
                <a:tc>
                  <a:txBody>
                    <a:bodyPr/>
                    <a:lstStyle/>
                    <a:p>
                      <a:pPr>
                        <a:lnSpc>
                          <a:spcPct val="107000"/>
                        </a:lnSpc>
                        <a:spcAft>
                          <a:spcPts val="800"/>
                        </a:spcAft>
                      </a:pPr>
                      <a:r>
                        <a:rPr lang="fr-FR" sz="2000" dirty="0">
                          <a:effectLst/>
                        </a:rPr>
                        <a:t>Dyslexie dysphonétique (aussi appelée dyslexie phonologique, phonétique, ou linguistique)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a:effectLst/>
                        </a:rPr>
                        <a:t>À identifier les lettres, les syllabes et/ou les mots.</a:t>
                      </a:r>
                    </a:p>
                    <a:p>
                      <a:pPr>
                        <a:lnSpc>
                          <a:spcPct val="107000"/>
                        </a:lnSpc>
                        <a:spcAft>
                          <a:spcPts val="800"/>
                        </a:spcAft>
                      </a:pPr>
                      <a:r>
                        <a:rPr lang="fr-FR" sz="2000">
                          <a:effectLst/>
                        </a:rPr>
                        <a:t>À décomposer un mot en lettres.</a:t>
                      </a:r>
                    </a:p>
                    <a:p>
                      <a:pPr>
                        <a:lnSpc>
                          <a:spcPct val="107000"/>
                        </a:lnSpc>
                        <a:spcAft>
                          <a:spcPts val="800"/>
                        </a:spcAft>
                      </a:pPr>
                      <a:r>
                        <a:rPr lang="fr-FR" sz="2000">
                          <a:effectLst/>
                        </a:rPr>
                        <a:t>À lire des mots nouveaux ou peu communs.</a:t>
                      </a:r>
                    </a:p>
                    <a:p>
                      <a:pPr>
                        <a:lnSpc>
                          <a:spcPct val="107000"/>
                        </a:lnSpc>
                        <a:spcAft>
                          <a:spcPts val="800"/>
                        </a:spcAft>
                      </a:pPr>
                      <a:r>
                        <a:rPr lang="fr-FR" sz="2000">
                          <a:effectLst/>
                        </a:rPr>
                        <a:t>À épeler des mots inconnus.</a:t>
                      </a:r>
                    </a:p>
                    <a:p>
                      <a:pPr>
                        <a:lnSpc>
                          <a:spcPct val="107000"/>
                        </a:lnSpc>
                        <a:spcAft>
                          <a:spcPts val="800"/>
                        </a:spcAft>
                      </a:pPr>
                      <a:r>
                        <a:rPr lang="fr-FR" sz="2000">
                          <a:effectLst/>
                        </a:rPr>
                        <a:t>À s'exprimer oralement.</a:t>
                      </a:r>
                    </a:p>
                    <a:p>
                      <a:pPr>
                        <a:lnSpc>
                          <a:spcPct val="107000"/>
                        </a:lnSpc>
                        <a:spcAft>
                          <a:spcPts val="800"/>
                        </a:spcAft>
                      </a:pPr>
                      <a:r>
                        <a:rPr lang="fr-FR" sz="2000">
                          <a:effectLst/>
                        </a:rPr>
                        <a:t>À apprendre les tables de multiplication.</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L'enfant devine la plupart des mots.</a:t>
                      </a:r>
                    </a:p>
                    <a:p>
                      <a:pPr>
                        <a:lnSpc>
                          <a:spcPct val="107000"/>
                        </a:lnSpc>
                        <a:spcAft>
                          <a:spcPts val="800"/>
                        </a:spcAft>
                      </a:pPr>
                      <a:r>
                        <a:rPr lang="fr-FR" sz="2000" dirty="0">
                          <a:effectLst/>
                        </a:rPr>
                        <a:t>Il peut lire mais en reconnaissant les mots qu'il a précédemment photographiés.</a:t>
                      </a:r>
                    </a:p>
                    <a:p>
                      <a:pPr>
                        <a:lnSpc>
                          <a:spcPct val="107000"/>
                        </a:lnSpc>
                        <a:spcAft>
                          <a:spcPts val="800"/>
                        </a:spcAft>
                      </a:pPr>
                      <a:r>
                        <a:rPr lang="fr-FR" sz="2000" dirty="0">
                          <a:effectLst/>
                        </a:rPr>
                        <a:t>Le même mot peut être épelé de différentes façons dans un même texte.</a:t>
                      </a:r>
                    </a:p>
                    <a:p>
                      <a:pPr>
                        <a:lnSpc>
                          <a:spcPct val="107000"/>
                        </a:lnSpc>
                        <a:spcAft>
                          <a:spcPts val="800"/>
                        </a:spcAft>
                      </a:pPr>
                      <a:r>
                        <a:rPr lang="fr-FR" sz="2000" dirty="0">
                          <a:effectLst/>
                        </a:rPr>
                        <a:t>Il change des mots lors de la lecture.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4763526"/>
                  </a:ext>
                </a:extLst>
              </a:tr>
            </a:tbl>
          </a:graphicData>
        </a:graphic>
      </p:graphicFrame>
      <p:sp>
        <p:nvSpPr>
          <p:cNvPr id="3" name="Rectangle 2"/>
          <p:cNvSpPr/>
          <p:nvPr/>
        </p:nvSpPr>
        <p:spPr>
          <a:xfrm>
            <a:off x="4446474" y="733328"/>
            <a:ext cx="5926622" cy="369332"/>
          </a:xfrm>
          <a:prstGeom prst="rect">
            <a:avLst/>
          </a:prstGeom>
        </p:spPr>
        <p:txBody>
          <a:bodyPr wrap="none">
            <a:spAutoFit/>
          </a:bodyPr>
          <a:lstStyle/>
          <a:p>
            <a:r>
              <a:rPr lang="fr-FR" dirty="0"/>
              <a:t>https://orthophonie.ooreka.fr/comprendre/dyslexie</a:t>
            </a:r>
          </a:p>
        </p:txBody>
      </p:sp>
    </p:spTree>
    <p:extLst>
      <p:ext uri="{BB962C8B-B14F-4D97-AF65-F5344CB8AC3E}">
        <p14:creationId xmlns:p14="http://schemas.microsoft.com/office/powerpoint/2010/main" val="981149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4446474" y="733328"/>
            <a:ext cx="5926622" cy="369332"/>
          </a:xfrm>
          <a:prstGeom prst="rect">
            <a:avLst/>
          </a:prstGeom>
        </p:spPr>
        <p:txBody>
          <a:bodyPr wrap="none">
            <a:spAutoFit/>
          </a:bodyPr>
          <a:lstStyle/>
          <a:p>
            <a:r>
              <a:rPr lang="fr-FR" dirty="0"/>
              <a:t>https://orthophonie.ooreka.fr/comprendre/dyslexie</a:t>
            </a:r>
          </a:p>
        </p:txBody>
      </p:sp>
      <p:graphicFrame>
        <p:nvGraphicFramePr>
          <p:cNvPr id="6" name="Tableau 5"/>
          <p:cNvGraphicFramePr>
            <a:graphicFrameLocks noGrp="1"/>
          </p:cNvGraphicFramePr>
          <p:nvPr>
            <p:extLst>
              <p:ext uri="{D42A27DB-BD31-4B8C-83A1-F6EECF244321}">
                <p14:modId xmlns:p14="http://schemas.microsoft.com/office/powerpoint/2010/main" val="2241610598"/>
              </p:ext>
            </p:extLst>
          </p:nvPr>
        </p:nvGraphicFramePr>
        <p:xfrm>
          <a:off x="1103314" y="2063750"/>
          <a:ext cx="10288587" cy="3479501"/>
        </p:xfrm>
        <a:graphic>
          <a:graphicData uri="http://schemas.openxmlformats.org/drawingml/2006/table">
            <a:tbl>
              <a:tblPr firstRow="1" firstCol="1" bandRow="1">
                <a:tableStyleId>{5C22544A-7EE6-4342-B048-85BDC9FD1C3A}</a:tableStyleId>
              </a:tblPr>
              <a:tblGrid>
                <a:gridCol w="3429529">
                  <a:extLst>
                    <a:ext uri="{9D8B030D-6E8A-4147-A177-3AD203B41FA5}">
                      <a16:colId xmlns:a16="http://schemas.microsoft.com/office/drawing/2014/main" val="1471433013"/>
                    </a:ext>
                  </a:extLst>
                </a:gridCol>
                <a:gridCol w="3429529">
                  <a:extLst>
                    <a:ext uri="{9D8B030D-6E8A-4147-A177-3AD203B41FA5}">
                      <a16:colId xmlns:a16="http://schemas.microsoft.com/office/drawing/2014/main" val="676319655"/>
                    </a:ext>
                  </a:extLst>
                </a:gridCol>
                <a:gridCol w="3429529">
                  <a:extLst>
                    <a:ext uri="{9D8B030D-6E8A-4147-A177-3AD203B41FA5}">
                      <a16:colId xmlns:a16="http://schemas.microsoft.com/office/drawing/2014/main" val="1847168991"/>
                    </a:ext>
                  </a:extLst>
                </a:gridCol>
              </a:tblGrid>
              <a:tr h="508000">
                <a:tc>
                  <a:txBody>
                    <a:bodyPr/>
                    <a:lstStyle/>
                    <a:p>
                      <a:pPr>
                        <a:lnSpc>
                          <a:spcPct val="107000"/>
                        </a:lnSpc>
                        <a:spcAft>
                          <a:spcPts val="800"/>
                        </a:spcAft>
                      </a:pPr>
                      <a:r>
                        <a:rPr lang="fr-FR" sz="2000">
                          <a:effectLst/>
                        </a:rPr>
                        <a:t>Nom</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Répartition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a:effectLst/>
                        </a:rPr>
                        <a:t>En théorie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4428103"/>
                  </a:ext>
                </a:extLst>
              </a:tr>
              <a:tr h="2971501">
                <a:tc>
                  <a:txBody>
                    <a:bodyPr/>
                    <a:lstStyle/>
                    <a:p>
                      <a:pPr>
                        <a:lnSpc>
                          <a:spcPct val="107000"/>
                        </a:lnSpc>
                        <a:spcAft>
                          <a:spcPts val="800"/>
                        </a:spcAft>
                      </a:pPr>
                      <a:r>
                        <a:rPr lang="fr-FR" sz="2000">
                          <a:effectLst/>
                        </a:rPr>
                        <a:t>Dyslexie dyséidétique aussi appelée dyslexie de surface (ou lexicale)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a:effectLst/>
                        </a:rPr>
                        <a:t>Concerne 10 à 30 % des dyslexiques.</a:t>
                      </a:r>
                      <a:br>
                        <a:rPr lang="fr-FR" sz="2000">
                          <a:effectLst/>
                        </a:rPr>
                      </a:br>
                      <a:r>
                        <a:rPr lang="fr-FR" sz="2000">
                          <a:effectLst/>
                        </a:rPr>
                        <a:t>Cette forme de dyslexie n'apparaît jamais seule, elle s'accompagne toujours d'une dyslexie phonologique ou visuo-attentionnelle.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Trouble </a:t>
                      </a:r>
                      <a:r>
                        <a:rPr lang="fr-FR" sz="2000" dirty="0" err="1">
                          <a:effectLst/>
                        </a:rPr>
                        <a:t>visio</a:t>
                      </a:r>
                      <a:r>
                        <a:rPr lang="fr-FR" sz="2000" dirty="0">
                          <a:effectLst/>
                        </a:rPr>
                        <a:t>-attentionnel.</a:t>
                      </a:r>
                    </a:p>
                    <a:p>
                      <a:pPr>
                        <a:lnSpc>
                          <a:spcPct val="107000"/>
                        </a:lnSpc>
                        <a:spcAft>
                          <a:spcPts val="800"/>
                        </a:spcAft>
                      </a:pPr>
                      <a:r>
                        <a:rPr lang="fr-FR" sz="2000" dirty="0">
                          <a:effectLst/>
                        </a:rPr>
                        <a:t>Difficulté de mise en place de la stratégie orthographique.</a:t>
                      </a:r>
                    </a:p>
                    <a:p>
                      <a:pPr>
                        <a:lnSpc>
                          <a:spcPct val="107000"/>
                        </a:lnSpc>
                        <a:spcAft>
                          <a:spcPts val="800"/>
                        </a:spcAft>
                      </a:pPr>
                      <a:r>
                        <a:rPr lang="fr-FR" sz="2000" dirty="0">
                          <a:effectLst/>
                        </a:rPr>
                        <a:t>Seule la voie d'assemblage (utilisation de la lecture globale) est utilisée.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8796280"/>
                  </a:ext>
                </a:extLst>
              </a:tr>
            </a:tbl>
          </a:graphicData>
        </a:graphic>
      </p:graphicFrame>
    </p:spTree>
    <p:extLst>
      <p:ext uri="{BB962C8B-B14F-4D97-AF65-F5344CB8AC3E}">
        <p14:creationId xmlns:p14="http://schemas.microsoft.com/office/powerpoint/2010/main" val="1333445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4446474" y="733328"/>
            <a:ext cx="5926622" cy="369332"/>
          </a:xfrm>
          <a:prstGeom prst="rect">
            <a:avLst/>
          </a:prstGeom>
        </p:spPr>
        <p:txBody>
          <a:bodyPr wrap="none">
            <a:spAutoFit/>
          </a:bodyPr>
          <a:lstStyle/>
          <a:p>
            <a:r>
              <a:rPr lang="fr-FR" dirty="0"/>
              <a:t>https://orthophonie.ooreka.fr/comprendre/dyslexie</a:t>
            </a:r>
          </a:p>
        </p:txBody>
      </p:sp>
      <p:graphicFrame>
        <p:nvGraphicFramePr>
          <p:cNvPr id="6" name="Tableau 5"/>
          <p:cNvGraphicFramePr>
            <a:graphicFrameLocks noGrp="1"/>
          </p:cNvGraphicFramePr>
          <p:nvPr>
            <p:extLst>
              <p:ext uri="{D42A27DB-BD31-4B8C-83A1-F6EECF244321}">
                <p14:modId xmlns:p14="http://schemas.microsoft.com/office/powerpoint/2010/main" val="989369241"/>
              </p:ext>
            </p:extLst>
          </p:nvPr>
        </p:nvGraphicFramePr>
        <p:xfrm>
          <a:off x="397565" y="1853248"/>
          <a:ext cx="11375334" cy="4678599"/>
        </p:xfrm>
        <a:graphic>
          <a:graphicData uri="http://schemas.openxmlformats.org/drawingml/2006/table">
            <a:tbl>
              <a:tblPr firstRow="1" firstCol="1" bandRow="1">
                <a:tableStyleId>{5C22544A-7EE6-4342-B048-85BDC9FD1C3A}</a:tableStyleId>
              </a:tblPr>
              <a:tblGrid>
                <a:gridCol w="1842052">
                  <a:extLst>
                    <a:ext uri="{9D8B030D-6E8A-4147-A177-3AD203B41FA5}">
                      <a16:colId xmlns:a16="http://schemas.microsoft.com/office/drawing/2014/main" val="1471433013"/>
                    </a:ext>
                  </a:extLst>
                </a:gridCol>
                <a:gridCol w="4407712">
                  <a:extLst>
                    <a:ext uri="{9D8B030D-6E8A-4147-A177-3AD203B41FA5}">
                      <a16:colId xmlns:a16="http://schemas.microsoft.com/office/drawing/2014/main" val="20448369"/>
                    </a:ext>
                  </a:extLst>
                </a:gridCol>
                <a:gridCol w="5125570">
                  <a:extLst>
                    <a:ext uri="{9D8B030D-6E8A-4147-A177-3AD203B41FA5}">
                      <a16:colId xmlns:a16="http://schemas.microsoft.com/office/drawing/2014/main" val="3965434110"/>
                    </a:ext>
                  </a:extLst>
                </a:gridCol>
              </a:tblGrid>
              <a:tr h="362514">
                <a:tc>
                  <a:txBody>
                    <a:bodyPr/>
                    <a:lstStyle/>
                    <a:p>
                      <a:pPr>
                        <a:lnSpc>
                          <a:spcPct val="107000"/>
                        </a:lnSpc>
                        <a:spcAft>
                          <a:spcPts val="800"/>
                        </a:spcAft>
                      </a:pPr>
                      <a:r>
                        <a:rPr lang="fr-FR" sz="2000">
                          <a:effectLst/>
                        </a:rPr>
                        <a:t>Nom</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Difficultés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Conséquences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4428103"/>
                  </a:ext>
                </a:extLst>
              </a:tr>
              <a:tr h="4316085">
                <a:tc>
                  <a:txBody>
                    <a:bodyPr/>
                    <a:lstStyle/>
                    <a:p>
                      <a:pPr>
                        <a:lnSpc>
                          <a:spcPct val="107000"/>
                        </a:lnSpc>
                        <a:spcAft>
                          <a:spcPts val="800"/>
                        </a:spcAft>
                      </a:pPr>
                      <a:r>
                        <a:rPr lang="fr-FR" sz="2000" dirty="0">
                          <a:effectLst/>
                        </a:rPr>
                        <a:t>Dyslexie </a:t>
                      </a:r>
                      <a:r>
                        <a:rPr lang="fr-FR" sz="2000" dirty="0" err="1">
                          <a:effectLst/>
                        </a:rPr>
                        <a:t>dyséidétique</a:t>
                      </a:r>
                      <a:r>
                        <a:rPr lang="fr-FR" sz="2000" dirty="0">
                          <a:effectLst/>
                        </a:rPr>
                        <a:t> aussi appelée dyslexie de surface (ou lexicale)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800" dirty="0">
                          <a:effectLst/>
                        </a:rPr>
                        <a:t>À reconnaître les mots visuellement (l'enfant ne voit qu'une suite de lettres) car il les décompose tous dès le début de l'apprentissage. </a:t>
                      </a:r>
                    </a:p>
                    <a:p>
                      <a:pPr marL="0" lvl="0" indent="0">
                        <a:lnSpc>
                          <a:spcPct val="107000"/>
                        </a:lnSpc>
                        <a:spcAft>
                          <a:spcPts val="800"/>
                        </a:spcAft>
                        <a:buSzPts val="1000"/>
                        <a:buFont typeface="Symbol" panose="05050102010706020507" pitchFamily="18" charset="2"/>
                        <a:buNone/>
                        <a:tabLst>
                          <a:tab pos="457200" algn="l"/>
                        </a:tabLst>
                      </a:pPr>
                      <a:r>
                        <a:rPr lang="fr-FR" sz="1800" dirty="0">
                          <a:effectLst/>
                        </a:rPr>
                        <a:t>À voir le mot écrit dans sa tête. </a:t>
                      </a:r>
                    </a:p>
                    <a:p>
                      <a:pPr marL="0" lvl="0" indent="0">
                        <a:lnSpc>
                          <a:spcPct val="107000"/>
                        </a:lnSpc>
                        <a:spcAft>
                          <a:spcPts val="800"/>
                        </a:spcAft>
                        <a:buSzPts val="1000"/>
                        <a:buFont typeface="Symbol" panose="05050102010706020507" pitchFamily="18" charset="2"/>
                        <a:buNone/>
                        <a:tabLst>
                          <a:tab pos="457200" algn="l"/>
                        </a:tabLst>
                      </a:pPr>
                      <a:r>
                        <a:rPr lang="fr-FR" sz="1800" dirty="0">
                          <a:effectLst/>
                        </a:rPr>
                        <a:t>À lire les mots « irréguliers » (ex : sept, chorale, femme...). </a:t>
                      </a:r>
                    </a:p>
                    <a:p>
                      <a:pPr>
                        <a:lnSpc>
                          <a:spcPct val="107000"/>
                        </a:lnSpc>
                        <a:spcAft>
                          <a:spcPts val="800"/>
                        </a:spcAft>
                      </a:pPr>
                      <a:r>
                        <a:rPr lang="fr-FR" sz="1800" dirty="0">
                          <a:effectLst/>
                        </a:rPr>
                        <a:t>À épeler les mots « irréguliers » (ex : éléphant </a:t>
                      </a:r>
                      <a:r>
                        <a:rPr lang="fr-FR" sz="1800" dirty="0" err="1">
                          <a:effectLst/>
                        </a:rPr>
                        <a:t>éléfan</a:t>
                      </a:r>
                      <a:r>
                        <a:rPr lang="fr-FR" sz="1800" dirty="0">
                          <a:effectLst/>
                        </a:rPr>
                        <a:t>, château/</a:t>
                      </a:r>
                      <a:r>
                        <a:rPr lang="fr-FR" sz="1800" dirty="0" err="1">
                          <a:effectLst/>
                        </a:rPr>
                        <a:t>chato</a:t>
                      </a:r>
                      <a:r>
                        <a:rPr lang="fr-FR" sz="1800" dirty="0">
                          <a:effectLst/>
                        </a:rPr>
                        <a:t>, etc.). </a:t>
                      </a:r>
                    </a:p>
                    <a:p>
                      <a:pPr>
                        <a:lnSpc>
                          <a:spcPct val="107000"/>
                        </a:lnSpc>
                        <a:spcAft>
                          <a:spcPts val="800"/>
                        </a:spcAft>
                      </a:pPr>
                      <a:r>
                        <a:rPr lang="fr-FR" sz="1800" dirty="0">
                          <a:effectLst/>
                        </a:rPr>
                        <a:t>À apprendre les tables de multiplication.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800" dirty="0">
                          <a:effectLst/>
                        </a:rPr>
                        <a:t>L'enfant a une très bonne expression mais il lit de façon lente, laborieuse et saccadée. </a:t>
                      </a:r>
                    </a:p>
                    <a:p>
                      <a:pPr>
                        <a:lnSpc>
                          <a:spcPct val="107000"/>
                        </a:lnSpc>
                        <a:spcAft>
                          <a:spcPts val="800"/>
                        </a:spcAft>
                      </a:pPr>
                      <a:r>
                        <a:rPr lang="fr-FR" sz="1800" dirty="0">
                          <a:effectLst/>
                        </a:rPr>
                        <a:t>Son orthographe est phonétique (</a:t>
                      </a:r>
                      <a:r>
                        <a:rPr lang="fr-FR" sz="1800" dirty="0" err="1">
                          <a:effectLst/>
                        </a:rPr>
                        <a:t>éléfan</a:t>
                      </a:r>
                      <a:r>
                        <a:rPr lang="fr-FR" sz="1800" dirty="0">
                          <a:effectLst/>
                        </a:rPr>
                        <a:t>, </a:t>
                      </a:r>
                      <a:r>
                        <a:rPr lang="fr-FR" sz="1800" dirty="0" err="1">
                          <a:effectLst/>
                        </a:rPr>
                        <a:t>farmassi</a:t>
                      </a:r>
                      <a:r>
                        <a:rPr lang="fr-FR" sz="1800" dirty="0">
                          <a:effectLst/>
                        </a:rPr>
                        <a:t>...). </a:t>
                      </a:r>
                    </a:p>
                    <a:p>
                      <a:pPr>
                        <a:lnSpc>
                          <a:spcPct val="107000"/>
                        </a:lnSpc>
                        <a:spcAft>
                          <a:spcPts val="800"/>
                        </a:spcAft>
                      </a:pPr>
                      <a:r>
                        <a:rPr lang="fr-FR" sz="1800" dirty="0">
                          <a:effectLst/>
                        </a:rPr>
                        <a:t>Il confond les mots qui se ressemblent graphiquement (ex : lame/larme, belle/balle...). </a:t>
                      </a:r>
                    </a:p>
                    <a:p>
                      <a:pPr>
                        <a:lnSpc>
                          <a:spcPct val="107000"/>
                        </a:lnSpc>
                        <a:spcAft>
                          <a:spcPts val="800"/>
                        </a:spcAft>
                      </a:pPr>
                      <a:r>
                        <a:rPr lang="fr-FR" sz="1800" dirty="0">
                          <a:effectLst/>
                        </a:rPr>
                        <a:t>Il épelle difficilement certains mots « compliqués » (ex : spectacle/obstacle ; rein/reine, impotence /importance...). </a:t>
                      </a:r>
                    </a:p>
                    <a:p>
                      <a:pPr>
                        <a:lnSpc>
                          <a:spcPct val="107000"/>
                        </a:lnSpc>
                        <a:spcAft>
                          <a:spcPts val="800"/>
                        </a:spcAft>
                      </a:pPr>
                      <a:r>
                        <a:rPr lang="fr-FR" sz="1800" dirty="0">
                          <a:effectLst/>
                        </a:rPr>
                        <a:t>Il est difficile d'apprendre une langue étrangère telle que l'anglais.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8796280"/>
                  </a:ext>
                </a:extLst>
              </a:tr>
            </a:tbl>
          </a:graphicData>
        </a:graphic>
      </p:graphicFrame>
    </p:spTree>
    <p:extLst>
      <p:ext uri="{BB962C8B-B14F-4D97-AF65-F5344CB8AC3E}">
        <p14:creationId xmlns:p14="http://schemas.microsoft.com/office/powerpoint/2010/main" val="274164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sz="half" idx="1"/>
          </p:nvPr>
        </p:nvPicPr>
        <p:blipFill>
          <a:blip r:embed="rId2"/>
          <a:stretch>
            <a:fillRect/>
          </a:stretch>
        </p:blipFill>
        <p:spPr>
          <a:xfrm>
            <a:off x="3317967" y="224145"/>
            <a:ext cx="8874034" cy="6655525"/>
          </a:xfrm>
          <a:prstGeom prst="rect">
            <a:avLst/>
          </a:prstGeom>
        </p:spPr>
      </p:pic>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1. Définition</a:t>
            </a:r>
            <a:endParaRPr lang="fr-FR" dirty="0"/>
          </a:p>
        </p:txBody>
      </p:sp>
    </p:spTree>
    <p:extLst>
      <p:ext uri="{BB962C8B-B14F-4D97-AF65-F5344CB8AC3E}">
        <p14:creationId xmlns:p14="http://schemas.microsoft.com/office/powerpoint/2010/main" val="383400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4446474" y="733328"/>
            <a:ext cx="5926622" cy="369332"/>
          </a:xfrm>
          <a:prstGeom prst="rect">
            <a:avLst/>
          </a:prstGeom>
        </p:spPr>
        <p:txBody>
          <a:bodyPr wrap="none">
            <a:spAutoFit/>
          </a:bodyPr>
          <a:lstStyle/>
          <a:p>
            <a:r>
              <a:rPr lang="fr-FR" dirty="0"/>
              <a:t>https://orthophonie.ooreka.fr/comprendre/dyslexie</a:t>
            </a:r>
          </a:p>
        </p:txBody>
      </p:sp>
      <p:graphicFrame>
        <p:nvGraphicFramePr>
          <p:cNvPr id="5" name="Tableau 4"/>
          <p:cNvGraphicFramePr>
            <a:graphicFrameLocks noGrp="1"/>
          </p:cNvGraphicFramePr>
          <p:nvPr>
            <p:extLst>
              <p:ext uri="{D42A27DB-BD31-4B8C-83A1-F6EECF244321}">
                <p14:modId xmlns:p14="http://schemas.microsoft.com/office/powerpoint/2010/main" val="4195501911"/>
              </p:ext>
            </p:extLst>
          </p:nvPr>
        </p:nvGraphicFramePr>
        <p:xfrm>
          <a:off x="384313" y="1883294"/>
          <a:ext cx="11555895" cy="2822713"/>
        </p:xfrm>
        <a:graphic>
          <a:graphicData uri="http://schemas.openxmlformats.org/drawingml/2006/table">
            <a:tbl>
              <a:tblPr firstRow="1" firstCol="1" bandRow="1">
                <a:tableStyleId>{5C22544A-7EE6-4342-B048-85BDC9FD1C3A}</a:tableStyleId>
              </a:tblPr>
              <a:tblGrid>
                <a:gridCol w="1542041">
                  <a:extLst>
                    <a:ext uri="{9D8B030D-6E8A-4147-A177-3AD203B41FA5}">
                      <a16:colId xmlns:a16="http://schemas.microsoft.com/office/drawing/2014/main" val="3783159845"/>
                    </a:ext>
                  </a:extLst>
                </a:gridCol>
                <a:gridCol w="3080317">
                  <a:extLst>
                    <a:ext uri="{9D8B030D-6E8A-4147-A177-3AD203B41FA5}">
                      <a16:colId xmlns:a16="http://schemas.microsoft.com/office/drawing/2014/main" val="3486513255"/>
                    </a:ext>
                  </a:extLst>
                </a:gridCol>
                <a:gridCol w="2311179">
                  <a:extLst>
                    <a:ext uri="{9D8B030D-6E8A-4147-A177-3AD203B41FA5}">
                      <a16:colId xmlns:a16="http://schemas.microsoft.com/office/drawing/2014/main" val="1424356934"/>
                    </a:ext>
                  </a:extLst>
                </a:gridCol>
                <a:gridCol w="2311179">
                  <a:extLst>
                    <a:ext uri="{9D8B030D-6E8A-4147-A177-3AD203B41FA5}">
                      <a16:colId xmlns:a16="http://schemas.microsoft.com/office/drawing/2014/main" val="4084585661"/>
                    </a:ext>
                  </a:extLst>
                </a:gridCol>
                <a:gridCol w="2311179">
                  <a:extLst>
                    <a:ext uri="{9D8B030D-6E8A-4147-A177-3AD203B41FA5}">
                      <a16:colId xmlns:a16="http://schemas.microsoft.com/office/drawing/2014/main" val="1703091865"/>
                    </a:ext>
                  </a:extLst>
                </a:gridCol>
              </a:tblGrid>
              <a:tr h="453789">
                <a:tc>
                  <a:txBody>
                    <a:bodyPr/>
                    <a:lstStyle/>
                    <a:p>
                      <a:pPr>
                        <a:lnSpc>
                          <a:spcPct val="107000"/>
                        </a:lnSpc>
                        <a:spcAft>
                          <a:spcPts val="800"/>
                        </a:spcAft>
                      </a:pPr>
                      <a:r>
                        <a:rPr lang="fr-FR" sz="2000">
                          <a:effectLst/>
                        </a:rPr>
                        <a:t>Nom</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a:effectLst/>
                        </a:rPr>
                        <a:t>Répartition</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a:effectLst/>
                        </a:rPr>
                        <a:t>En théorie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a:effectLst/>
                        </a:rPr>
                        <a:t>Difficultés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Conséquences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2439747"/>
                  </a:ext>
                </a:extLst>
              </a:tr>
              <a:tr h="2368924">
                <a:tc>
                  <a:txBody>
                    <a:bodyPr/>
                    <a:lstStyle/>
                    <a:p>
                      <a:pPr>
                        <a:lnSpc>
                          <a:spcPct val="107000"/>
                        </a:lnSpc>
                        <a:spcAft>
                          <a:spcPts val="800"/>
                        </a:spcAft>
                      </a:pPr>
                      <a:r>
                        <a:rPr lang="fr-FR" sz="2000">
                          <a:effectLst/>
                        </a:rPr>
                        <a:t>Dyslexie mixte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Concerne 20 à 30 % des dyslexiques.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a:effectLst/>
                        </a:rPr>
                        <a:t>Elle combine un déficit dans les deux procédures avec une utilisation prédominante de l'assemblage.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a:effectLst/>
                        </a:rPr>
                        <a:t>À traiter des sons. </a:t>
                      </a:r>
                    </a:p>
                    <a:p>
                      <a:pPr>
                        <a:lnSpc>
                          <a:spcPct val="107000"/>
                        </a:lnSpc>
                        <a:spcAft>
                          <a:spcPts val="800"/>
                        </a:spcAft>
                      </a:pPr>
                      <a:r>
                        <a:rPr lang="fr-FR" sz="2000">
                          <a:effectLst/>
                        </a:rPr>
                        <a:t>À des troubles de la mémorisation des mots entiers.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000" dirty="0">
                          <a:effectLst/>
                        </a:rPr>
                        <a:t>La lecture est lente. </a:t>
                      </a:r>
                    </a:p>
                    <a:p>
                      <a:pPr>
                        <a:lnSpc>
                          <a:spcPct val="107000"/>
                        </a:lnSpc>
                        <a:spcAft>
                          <a:spcPts val="800"/>
                        </a:spcAft>
                      </a:pPr>
                      <a:r>
                        <a:rPr lang="fr-FR" sz="2000" dirty="0">
                          <a:effectLst/>
                        </a:rPr>
                        <a:t>La compréhension est difficile.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2012237"/>
                  </a:ext>
                </a:extLst>
              </a:tr>
            </a:tbl>
          </a:graphicData>
        </a:graphic>
      </p:graphicFrame>
      <p:sp>
        <p:nvSpPr>
          <p:cNvPr id="6" name="Rectangle 5"/>
          <p:cNvSpPr/>
          <p:nvPr/>
        </p:nvSpPr>
        <p:spPr>
          <a:xfrm>
            <a:off x="5875427" y="3244334"/>
            <a:ext cx="441146" cy="369332"/>
          </a:xfrm>
          <a:prstGeom prst="rect">
            <a:avLst/>
          </a:prstGeom>
        </p:spPr>
        <p:txBody>
          <a:bodyPr wrap="none">
            <a:spAutoFit/>
          </a:bodyPr>
          <a:lstStyle/>
          <a:p>
            <a:fld id="{19C63FF4-DD10-4FAF-B000-55973FAFE48C}" type="slidenum">
              <a:rPr lang="fr-FR" altLang="fr-FR"/>
              <a:pPr/>
              <a:t>30</a:t>
            </a:fld>
            <a:endParaRPr lang="fr-FR" dirty="0"/>
          </a:p>
        </p:txBody>
      </p:sp>
    </p:spTree>
    <p:extLst>
      <p:ext uri="{BB962C8B-B14F-4D97-AF65-F5344CB8AC3E}">
        <p14:creationId xmlns:p14="http://schemas.microsoft.com/office/powerpoint/2010/main" val="1328239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322697" y="417791"/>
            <a:ext cx="7689507" cy="1400530"/>
          </a:xfrm>
        </p:spPr>
        <p:txBody>
          <a:bodyPr/>
          <a:lstStyle/>
          <a:p>
            <a:pPr eaLnBrk="1" hangingPunct="1"/>
            <a:r>
              <a:rPr lang="fr-FR" altLang="fr-FR" dirty="0"/>
              <a:t>Les stratégies compensatoires</a:t>
            </a:r>
          </a:p>
        </p:txBody>
      </p:sp>
      <p:sp>
        <p:nvSpPr>
          <p:cNvPr id="36868" name="Rectangle 3"/>
          <p:cNvSpPr>
            <a:spLocks noGrp="1" noChangeArrowheads="1"/>
          </p:cNvSpPr>
          <p:nvPr>
            <p:ph type="body" idx="1"/>
          </p:nvPr>
        </p:nvSpPr>
        <p:spPr>
          <a:xfrm>
            <a:off x="1868557" y="2332516"/>
            <a:ext cx="9322182" cy="3915883"/>
          </a:xfrm>
        </p:spPr>
        <p:txBody>
          <a:bodyPr>
            <a:normAutofit lnSpcReduction="10000"/>
          </a:bodyPr>
          <a:lstStyle/>
          <a:p>
            <a:pPr algn="ctr" eaLnBrk="1" hangingPunct="1">
              <a:lnSpc>
                <a:spcPct val="90000"/>
              </a:lnSpc>
              <a:buFont typeface="Wingdings" panose="05000000000000000000" pitchFamily="2" charset="2"/>
              <a:buNone/>
            </a:pPr>
            <a:r>
              <a:rPr lang="fr-FR" altLang="fr-FR" sz="2800" dirty="0"/>
              <a:t>Permet de surmonter le déficit phono </a:t>
            </a:r>
          </a:p>
          <a:p>
            <a:pPr eaLnBrk="1" hangingPunct="1">
              <a:lnSpc>
                <a:spcPct val="90000"/>
              </a:lnSpc>
            </a:pPr>
            <a:r>
              <a:rPr lang="fr-FR" altLang="fr-FR" sz="3200" dirty="0"/>
              <a:t>Très grande mobilisation de la mémoire</a:t>
            </a:r>
          </a:p>
          <a:p>
            <a:pPr eaLnBrk="1" hangingPunct="1">
              <a:lnSpc>
                <a:spcPct val="90000"/>
              </a:lnSpc>
            </a:pPr>
            <a:r>
              <a:rPr lang="fr-FR" altLang="fr-FR" sz="3200" dirty="0"/>
              <a:t>Très forte utilisation du contexte (inhabituelle chez le lecteur expert)</a:t>
            </a:r>
          </a:p>
          <a:p>
            <a:pPr eaLnBrk="1" hangingPunct="1">
              <a:lnSpc>
                <a:spcPct val="90000"/>
              </a:lnSpc>
            </a:pPr>
            <a:r>
              <a:rPr lang="fr-FR" altLang="fr-FR" sz="3200" dirty="0"/>
              <a:t>Utilisation des informations lexicales contenue dans les mots</a:t>
            </a:r>
          </a:p>
          <a:p>
            <a:pPr marL="0" lvl="1" indent="457200" defTabSz="442913" eaLnBrk="1" hangingPunct="1">
              <a:lnSpc>
                <a:spcPct val="90000"/>
              </a:lnSpc>
            </a:pPr>
            <a:r>
              <a:rPr lang="fr-FR" altLang="fr-FR" sz="3200" dirty="0"/>
              <a:t>= La morphologie (mots dérivés et marques morphosyntaxiques)</a:t>
            </a:r>
          </a:p>
        </p:txBody>
      </p:sp>
      <p:sp>
        <p:nvSpPr>
          <p:cNvPr id="36869" name="Rectangle 4"/>
          <p:cNvSpPr>
            <a:spLocks noChangeArrowheads="1"/>
          </p:cNvSpPr>
          <p:nvPr/>
        </p:nvSpPr>
        <p:spPr bwMode="auto">
          <a:xfrm>
            <a:off x="8399463" y="6283326"/>
            <a:ext cx="1833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t>Carine Royer</a:t>
            </a:r>
          </a:p>
        </p:txBody>
      </p:sp>
      <p:sp>
        <p:nvSpPr>
          <p:cNvPr id="6" name="Titre 3"/>
          <p:cNvSpPr txBox="1">
            <a:spLocks/>
          </p:cNvSpPr>
          <p:nvPr/>
        </p:nvSpPr>
        <p:spPr>
          <a:xfrm>
            <a:off x="646111" y="452718"/>
            <a:ext cx="9404723"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a:t>La dyslexie</a:t>
            </a:r>
            <a:br>
              <a:rPr lang="fr-FR" b="1"/>
            </a:br>
            <a:r>
              <a:rPr lang="fr-FR" b="1"/>
              <a:t>1. Définition</a:t>
            </a:r>
            <a:endParaRPr lang="fr-FR" dirty="0"/>
          </a:p>
        </p:txBody>
      </p:sp>
    </p:spTree>
    <p:extLst>
      <p:ext uri="{BB962C8B-B14F-4D97-AF65-F5344CB8AC3E}">
        <p14:creationId xmlns:p14="http://schemas.microsoft.com/office/powerpoint/2010/main" val="1449165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02493" y="1025582"/>
            <a:ext cx="7689507" cy="1400530"/>
          </a:xfrm>
        </p:spPr>
        <p:txBody>
          <a:bodyPr/>
          <a:lstStyle/>
          <a:p>
            <a:pPr eaLnBrk="1" hangingPunct="1"/>
            <a:r>
              <a:rPr lang="fr-FR" altLang="fr-FR" dirty="0"/>
              <a:t>Prévention en maternelle </a:t>
            </a:r>
            <a:r>
              <a:rPr lang="fr-FR" altLang="fr-FR" sz="1400" dirty="0"/>
              <a:t>(</a:t>
            </a:r>
            <a:r>
              <a:rPr lang="fr-FR" altLang="fr-FR" sz="1400" dirty="0" err="1"/>
              <a:t>apedys</a:t>
            </a:r>
            <a:r>
              <a:rPr lang="fr-FR" altLang="fr-FR" sz="1400" dirty="0"/>
              <a:t>)</a:t>
            </a:r>
          </a:p>
        </p:txBody>
      </p:sp>
      <p:sp>
        <p:nvSpPr>
          <p:cNvPr id="6" name="Titre 3"/>
          <p:cNvSpPr txBox="1">
            <a:spLocks/>
          </p:cNvSpPr>
          <p:nvPr/>
        </p:nvSpPr>
        <p:spPr>
          <a:xfrm>
            <a:off x="646111" y="452718"/>
            <a:ext cx="9404723"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1. Définition</a:t>
            </a:r>
            <a:endParaRPr lang="fr-FR" dirty="0"/>
          </a:p>
        </p:txBody>
      </p:sp>
      <p:pic>
        <p:nvPicPr>
          <p:cNvPr id="3" name="Image 2"/>
          <p:cNvPicPr>
            <a:picLocks noChangeAspect="1"/>
          </p:cNvPicPr>
          <p:nvPr/>
        </p:nvPicPr>
        <p:blipFill>
          <a:blip r:embed="rId3"/>
          <a:stretch>
            <a:fillRect/>
          </a:stretch>
        </p:blipFill>
        <p:spPr>
          <a:xfrm>
            <a:off x="313046" y="1853248"/>
            <a:ext cx="11620500" cy="3362325"/>
          </a:xfrm>
          <a:prstGeom prst="rect">
            <a:avLst/>
          </a:prstGeom>
        </p:spPr>
      </p:pic>
      <p:sp>
        <p:nvSpPr>
          <p:cNvPr id="7" name="Rectangle 6"/>
          <p:cNvSpPr/>
          <p:nvPr/>
        </p:nvSpPr>
        <p:spPr>
          <a:xfrm>
            <a:off x="3188038" y="5720073"/>
            <a:ext cx="7295126" cy="646331"/>
          </a:xfrm>
          <a:prstGeom prst="rect">
            <a:avLst/>
          </a:prstGeom>
        </p:spPr>
        <p:txBody>
          <a:bodyPr wrap="square">
            <a:spAutoFit/>
          </a:bodyPr>
          <a:lstStyle/>
          <a:p>
            <a:r>
              <a:rPr lang="fr-FR" dirty="0">
                <a:hlinkClick r:id="rId4"/>
              </a:rPr>
              <a:t>http://www.dysmoitout.org/pratique/documents/conduites_face_dyslexie_apedys.pdf</a:t>
            </a:r>
            <a:r>
              <a:rPr lang="fr-FR" dirty="0"/>
              <a:t> </a:t>
            </a:r>
          </a:p>
        </p:txBody>
      </p:sp>
    </p:spTree>
    <p:extLst>
      <p:ext uri="{BB962C8B-B14F-4D97-AF65-F5344CB8AC3E}">
        <p14:creationId xmlns:p14="http://schemas.microsoft.com/office/powerpoint/2010/main" val="3400207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54709" y="124829"/>
            <a:ext cx="7689507" cy="1400530"/>
          </a:xfrm>
        </p:spPr>
        <p:txBody>
          <a:bodyPr/>
          <a:lstStyle/>
          <a:p>
            <a:pPr eaLnBrk="1" hangingPunct="1"/>
            <a:r>
              <a:rPr lang="fr-FR" altLang="fr-FR" dirty="0"/>
              <a:t>Prévention en maternelle </a:t>
            </a:r>
            <a:r>
              <a:rPr lang="fr-FR" altLang="fr-FR" sz="1400" dirty="0"/>
              <a:t>(</a:t>
            </a:r>
            <a:r>
              <a:rPr lang="fr-FR" altLang="fr-FR" sz="1400" dirty="0" err="1"/>
              <a:t>apedys</a:t>
            </a:r>
            <a:r>
              <a:rPr lang="fr-FR" altLang="fr-FR" sz="1400" dirty="0"/>
              <a:t>)</a:t>
            </a:r>
          </a:p>
        </p:txBody>
      </p:sp>
      <p:sp>
        <p:nvSpPr>
          <p:cNvPr id="36869" name="Rectangle 4"/>
          <p:cNvSpPr>
            <a:spLocks noChangeArrowheads="1"/>
          </p:cNvSpPr>
          <p:nvPr/>
        </p:nvSpPr>
        <p:spPr bwMode="auto">
          <a:xfrm>
            <a:off x="8399463" y="6283326"/>
            <a:ext cx="1833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t>Carine Royer</a:t>
            </a:r>
          </a:p>
        </p:txBody>
      </p:sp>
      <p:sp>
        <p:nvSpPr>
          <p:cNvPr id="6" name="Titre 3"/>
          <p:cNvSpPr txBox="1">
            <a:spLocks/>
          </p:cNvSpPr>
          <p:nvPr/>
        </p:nvSpPr>
        <p:spPr>
          <a:xfrm>
            <a:off x="646111" y="452718"/>
            <a:ext cx="9404723"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1. Définition</a:t>
            </a:r>
            <a:endParaRPr lang="fr-FR" dirty="0"/>
          </a:p>
        </p:txBody>
      </p:sp>
      <p:pic>
        <p:nvPicPr>
          <p:cNvPr id="2" name="Image 1"/>
          <p:cNvPicPr>
            <a:picLocks noChangeAspect="1"/>
          </p:cNvPicPr>
          <p:nvPr/>
        </p:nvPicPr>
        <p:blipFill>
          <a:blip r:embed="rId3"/>
          <a:stretch>
            <a:fillRect/>
          </a:stretch>
        </p:blipFill>
        <p:spPr>
          <a:xfrm>
            <a:off x="764274" y="1692322"/>
            <a:ext cx="10967398" cy="5033237"/>
          </a:xfrm>
          <a:prstGeom prst="rect">
            <a:avLst/>
          </a:prstGeom>
        </p:spPr>
      </p:pic>
      <p:sp>
        <p:nvSpPr>
          <p:cNvPr id="7" name="Rectangle 6"/>
          <p:cNvSpPr/>
          <p:nvPr/>
        </p:nvSpPr>
        <p:spPr>
          <a:xfrm>
            <a:off x="4436546" y="892823"/>
            <a:ext cx="7295126" cy="646331"/>
          </a:xfrm>
          <a:prstGeom prst="rect">
            <a:avLst/>
          </a:prstGeom>
        </p:spPr>
        <p:txBody>
          <a:bodyPr wrap="square">
            <a:spAutoFit/>
          </a:bodyPr>
          <a:lstStyle/>
          <a:p>
            <a:r>
              <a:rPr lang="fr-FR" dirty="0">
                <a:hlinkClick r:id="rId4"/>
              </a:rPr>
              <a:t>http://www.dysmoitout.org/pratique/documents/conduites_face_dyslexie_apedys.pdf</a:t>
            </a:r>
            <a:r>
              <a:rPr lang="fr-FR" dirty="0"/>
              <a:t> </a:t>
            </a:r>
          </a:p>
        </p:txBody>
      </p:sp>
    </p:spTree>
    <p:extLst>
      <p:ext uri="{BB962C8B-B14F-4D97-AF65-F5344CB8AC3E}">
        <p14:creationId xmlns:p14="http://schemas.microsoft.com/office/powerpoint/2010/main" val="2166656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54709" y="124829"/>
            <a:ext cx="7689507" cy="1400530"/>
          </a:xfrm>
        </p:spPr>
        <p:txBody>
          <a:bodyPr/>
          <a:lstStyle/>
          <a:p>
            <a:pPr eaLnBrk="1" hangingPunct="1"/>
            <a:r>
              <a:rPr lang="fr-FR" altLang="fr-FR" dirty="0"/>
              <a:t>Prévention en maternelle </a:t>
            </a:r>
            <a:r>
              <a:rPr lang="fr-FR" altLang="fr-FR" sz="1400" dirty="0"/>
              <a:t>(</a:t>
            </a:r>
            <a:r>
              <a:rPr lang="fr-FR" altLang="fr-FR" sz="1400" dirty="0" err="1"/>
              <a:t>apedys</a:t>
            </a:r>
            <a:r>
              <a:rPr lang="fr-FR" altLang="fr-FR" sz="1400" dirty="0"/>
              <a:t>)</a:t>
            </a:r>
          </a:p>
        </p:txBody>
      </p:sp>
      <p:sp>
        <p:nvSpPr>
          <p:cNvPr id="6" name="Titre 3"/>
          <p:cNvSpPr txBox="1">
            <a:spLocks/>
          </p:cNvSpPr>
          <p:nvPr/>
        </p:nvSpPr>
        <p:spPr>
          <a:xfrm>
            <a:off x="646111" y="452718"/>
            <a:ext cx="9404723"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1. Définition</a:t>
            </a:r>
            <a:endParaRPr lang="fr-FR" dirty="0"/>
          </a:p>
        </p:txBody>
      </p:sp>
      <p:pic>
        <p:nvPicPr>
          <p:cNvPr id="3" name="Image 2"/>
          <p:cNvPicPr>
            <a:picLocks noChangeAspect="1"/>
          </p:cNvPicPr>
          <p:nvPr/>
        </p:nvPicPr>
        <p:blipFill>
          <a:blip r:embed="rId3"/>
          <a:stretch>
            <a:fillRect/>
          </a:stretch>
        </p:blipFill>
        <p:spPr>
          <a:xfrm>
            <a:off x="331811" y="1780267"/>
            <a:ext cx="11391900" cy="4248150"/>
          </a:xfrm>
          <a:prstGeom prst="rect">
            <a:avLst/>
          </a:prstGeom>
        </p:spPr>
      </p:pic>
      <p:sp>
        <p:nvSpPr>
          <p:cNvPr id="7" name="Rectangle 6"/>
          <p:cNvSpPr/>
          <p:nvPr/>
        </p:nvSpPr>
        <p:spPr>
          <a:xfrm>
            <a:off x="4436546" y="892823"/>
            <a:ext cx="7295126" cy="646331"/>
          </a:xfrm>
          <a:prstGeom prst="rect">
            <a:avLst/>
          </a:prstGeom>
        </p:spPr>
        <p:txBody>
          <a:bodyPr wrap="square">
            <a:spAutoFit/>
          </a:bodyPr>
          <a:lstStyle/>
          <a:p>
            <a:r>
              <a:rPr lang="fr-FR" dirty="0">
                <a:hlinkClick r:id="rId4"/>
              </a:rPr>
              <a:t>http://www.dysmoitout.org/pratique/documents/conduites_face_dyslexie_apedys.pdf</a:t>
            </a:r>
            <a:r>
              <a:rPr lang="fr-FR" dirty="0"/>
              <a:t> </a:t>
            </a:r>
          </a:p>
        </p:txBody>
      </p:sp>
    </p:spTree>
    <p:extLst>
      <p:ext uri="{BB962C8B-B14F-4D97-AF65-F5344CB8AC3E}">
        <p14:creationId xmlns:p14="http://schemas.microsoft.com/office/powerpoint/2010/main" val="3949642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549859" y="2238259"/>
            <a:ext cx="11048584" cy="2554545"/>
          </a:xfrm>
          <a:prstGeom prst="rect">
            <a:avLst/>
          </a:prstGeom>
        </p:spPr>
        <p:txBody>
          <a:bodyPr wrap="square">
            <a:spAutoFit/>
          </a:bodyPr>
          <a:lstStyle/>
          <a:p>
            <a:pPr marL="285750" indent="-285750">
              <a:buFont typeface="Wingdings" panose="05000000000000000000" pitchFamily="2" charset="2"/>
              <a:buChar char="q"/>
            </a:pPr>
            <a:r>
              <a:rPr lang="fr-FR" sz="2000" dirty="0">
                <a:latin typeface="Arial" panose="020B0604020202020204" pitchFamily="34" charset="0"/>
              </a:rPr>
              <a:t>Le placer devant, seul ou à côté d’un enfant calme et pas bavard.</a:t>
            </a:r>
          </a:p>
          <a:p>
            <a:pPr marL="285750" indent="-285750">
              <a:buFont typeface="Wingdings" panose="05000000000000000000" pitchFamily="2" charset="2"/>
              <a:buChar char="q"/>
            </a:pPr>
            <a:r>
              <a:rPr lang="fr-FR" sz="2000" dirty="0">
                <a:latin typeface="Arial" panose="020B0604020202020204" pitchFamily="34" charset="0"/>
              </a:rPr>
              <a:t>Le placer au centre du tableau plutôt qu’aux extrémités.</a:t>
            </a:r>
          </a:p>
          <a:p>
            <a:pPr marL="285750" indent="-285750">
              <a:buFont typeface="Wingdings" panose="05000000000000000000" pitchFamily="2" charset="2"/>
              <a:buChar char="q"/>
            </a:pPr>
            <a:r>
              <a:rPr lang="fr-FR" sz="2000" dirty="0">
                <a:latin typeface="Arial" panose="020B0604020202020204" pitchFamily="34" charset="0"/>
              </a:rPr>
              <a:t>Lui restituer les consignes de façon personnelle avec des phrases courtes et des mots simples.</a:t>
            </a:r>
          </a:p>
          <a:p>
            <a:pPr marL="285750" indent="-285750">
              <a:buFont typeface="Wingdings" panose="05000000000000000000" pitchFamily="2" charset="2"/>
              <a:buChar char="q"/>
            </a:pPr>
            <a:r>
              <a:rPr lang="fr-FR" sz="2000" dirty="0">
                <a:latin typeface="Arial" panose="020B0604020202020204" pitchFamily="34" charset="0"/>
              </a:rPr>
              <a:t>S’assurer qu’il les a comprises et qu’il en a mémorisé la succession.</a:t>
            </a:r>
          </a:p>
          <a:p>
            <a:pPr marL="285750" indent="-285750">
              <a:buFont typeface="Wingdings" panose="05000000000000000000" pitchFamily="2" charset="2"/>
              <a:buChar char="q"/>
            </a:pPr>
            <a:r>
              <a:rPr lang="fr-FR" sz="2000" dirty="0">
                <a:latin typeface="Arial" panose="020B0604020202020204" pitchFamily="34" charset="0"/>
              </a:rPr>
              <a:t>Faire un contrat de travail avec lui, à court terme, avec des objectifs à atteindre (note, nombre de fautes, nombre d’exercices à faire), afin d’éviter qu’il ne se sente d’emblée dépassé par le rythme et le rendement des autres.</a:t>
            </a:r>
          </a:p>
        </p:txBody>
      </p:sp>
      <p:sp>
        <p:nvSpPr>
          <p:cNvPr id="5" name="Rectangle 4"/>
          <p:cNvSpPr/>
          <p:nvPr/>
        </p:nvSpPr>
        <p:spPr>
          <a:xfrm>
            <a:off x="867103" y="5738677"/>
            <a:ext cx="10909920" cy="369332"/>
          </a:xfrm>
          <a:prstGeom prst="rect">
            <a:avLst/>
          </a:prstGeom>
        </p:spPr>
        <p:txBody>
          <a:bodyPr wrap="square">
            <a:spAutoFit/>
          </a:bodyPr>
          <a:lstStyle/>
          <a:p>
            <a:r>
              <a:rPr lang="fr-FR" dirty="0">
                <a:hlinkClick r:id="rId2"/>
              </a:rPr>
              <a:t>http://www.dysmoitout.org/pratique/documents/conduites_face_dyslexie_apedys.pdf</a:t>
            </a:r>
            <a:r>
              <a:rPr lang="fr-FR" dirty="0"/>
              <a:t> </a:t>
            </a:r>
          </a:p>
        </p:txBody>
      </p:sp>
    </p:spTree>
    <p:extLst>
      <p:ext uri="{BB962C8B-B14F-4D97-AF65-F5344CB8AC3E}">
        <p14:creationId xmlns:p14="http://schemas.microsoft.com/office/powerpoint/2010/main" val="2077594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513764" y="2129975"/>
            <a:ext cx="11048584" cy="3477875"/>
          </a:xfrm>
          <a:prstGeom prst="rect">
            <a:avLst/>
          </a:prstGeom>
        </p:spPr>
        <p:txBody>
          <a:bodyPr wrap="square">
            <a:spAutoFit/>
          </a:bodyPr>
          <a:lstStyle/>
          <a:p>
            <a:pPr marL="285750" indent="-285750">
              <a:buFont typeface="Wingdings" panose="05000000000000000000" pitchFamily="2" charset="2"/>
              <a:buChar char="q"/>
            </a:pPr>
            <a:r>
              <a:rPr lang="fr-FR" sz="2000" dirty="0">
                <a:latin typeface="Arial" panose="020B0604020202020204" pitchFamily="34" charset="0"/>
              </a:rPr>
              <a:t>L’aider à répartir son temps selon le nombre d’exercices et l’aider dans la succession des tâches à faire.</a:t>
            </a:r>
          </a:p>
          <a:p>
            <a:pPr marL="285750" indent="-285750">
              <a:buFont typeface="Wingdings" panose="05000000000000000000" pitchFamily="2" charset="2"/>
              <a:buChar char="q"/>
            </a:pPr>
            <a:r>
              <a:rPr lang="fr-FR" sz="2000" dirty="0">
                <a:latin typeface="Arial" panose="020B0604020202020204" pitchFamily="34" charset="0"/>
              </a:rPr>
              <a:t>Le laisser répondre aux questions dans le désordre et l’encourager à sauter les question</a:t>
            </a:r>
          </a:p>
          <a:p>
            <a:pPr marL="285750" indent="-285750">
              <a:buFont typeface="Wingdings" panose="05000000000000000000" pitchFamily="2" charset="2"/>
              <a:buChar char="q"/>
            </a:pPr>
            <a:r>
              <a:rPr lang="fr-FR" sz="2000" dirty="0">
                <a:latin typeface="Arial" panose="020B0604020202020204" pitchFamily="34" charset="0"/>
              </a:rPr>
              <a:t>s qu’il ne sait pas résoudre.</a:t>
            </a:r>
          </a:p>
          <a:p>
            <a:pPr marL="285750" indent="-285750">
              <a:buFont typeface="Wingdings" panose="05000000000000000000" pitchFamily="2" charset="2"/>
              <a:buChar char="q"/>
            </a:pPr>
            <a:r>
              <a:rPr lang="fr-FR" sz="2000" dirty="0">
                <a:latin typeface="Arial" panose="020B0604020202020204" pitchFamily="34" charset="0"/>
              </a:rPr>
              <a:t>Rythmer les activités : éviter de placer une leçon compliquée (technique de la multiplication, par exemple) après une dictée ou une lui ayant </a:t>
            </a:r>
            <a:r>
              <a:rPr lang="fr-FR" sz="2000" dirty="0" err="1">
                <a:latin typeface="Arial" panose="020B0604020202020204" pitchFamily="34" charset="0"/>
              </a:rPr>
              <a:t>deé</a:t>
            </a:r>
            <a:r>
              <a:rPr lang="fr-FR" sz="2000" dirty="0">
                <a:latin typeface="Arial" panose="020B0604020202020204" pitchFamily="34" charset="0"/>
              </a:rPr>
              <a:t> une dépense d’énergie importante.</a:t>
            </a:r>
          </a:p>
          <a:p>
            <a:pPr marL="285750" indent="-285750">
              <a:buFont typeface="Wingdings" panose="05000000000000000000" pitchFamily="2" charset="2"/>
              <a:buChar char="q"/>
            </a:pPr>
            <a:r>
              <a:rPr lang="fr-FR" sz="2000" dirty="0">
                <a:latin typeface="Arial" panose="020B0604020202020204" pitchFamily="34" charset="0"/>
              </a:rPr>
              <a:t>L’aider dans le démarrage de son activité.</a:t>
            </a:r>
          </a:p>
          <a:p>
            <a:pPr marL="285750" indent="-285750">
              <a:buFont typeface="Wingdings" panose="05000000000000000000" pitchFamily="2" charset="2"/>
              <a:buChar char="q"/>
            </a:pPr>
            <a:r>
              <a:rPr lang="fr-FR" sz="2000" dirty="0">
                <a:latin typeface="Arial" panose="020B0604020202020204" pitchFamily="34" charset="0"/>
              </a:rPr>
              <a:t>Etre patient face à sa lenteur (c’est sa «garantie réussite</a:t>
            </a:r>
          </a:p>
          <a:p>
            <a:pPr marL="285750" indent="-285750">
              <a:buFont typeface="Wingdings" panose="05000000000000000000" pitchFamily="2" charset="2"/>
              <a:buChar char="q"/>
            </a:pPr>
            <a:r>
              <a:rPr lang="fr-FR" sz="2000" dirty="0">
                <a:latin typeface="Arial" panose="020B0604020202020204" pitchFamily="34" charset="0"/>
              </a:rPr>
              <a:t>» et «anti-stress»).as</a:t>
            </a:r>
          </a:p>
          <a:p>
            <a:pPr marL="285750" indent="-285750">
              <a:buFont typeface="Wingdings" panose="05000000000000000000" pitchFamily="2" charset="2"/>
              <a:buChar char="q"/>
            </a:pPr>
            <a:r>
              <a:rPr lang="fr-FR" sz="2000" dirty="0">
                <a:latin typeface="Arial" panose="020B0604020202020204" pitchFamily="34" charset="0"/>
              </a:rPr>
              <a:t>Le féliciter quand il passe de 25 fautes à 15 fautes</a:t>
            </a:r>
          </a:p>
          <a:p>
            <a:pPr marL="285750" indent="-285750">
              <a:buFont typeface="Wingdings" panose="05000000000000000000" pitchFamily="2" charset="2"/>
              <a:buChar char="q"/>
            </a:pPr>
            <a:r>
              <a:rPr lang="fr-FR" sz="2000" dirty="0">
                <a:latin typeface="Arial" panose="020B0604020202020204" pitchFamily="34" charset="0"/>
              </a:rPr>
              <a:t>Lui faire découvrir ses domaines de compétence et le valoriser face au groupe classe.</a:t>
            </a:r>
          </a:p>
        </p:txBody>
      </p:sp>
      <p:sp>
        <p:nvSpPr>
          <p:cNvPr id="5" name="Rectangle 4"/>
          <p:cNvSpPr/>
          <p:nvPr/>
        </p:nvSpPr>
        <p:spPr>
          <a:xfrm>
            <a:off x="867103" y="5738677"/>
            <a:ext cx="10909920" cy="369332"/>
          </a:xfrm>
          <a:prstGeom prst="rect">
            <a:avLst/>
          </a:prstGeom>
        </p:spPr>
        <p:txBody>
          <a:bodyPr wrap="square">
            <a:spAutoFit/>
          </a:bodyPr>
          <a:lstStyle/>
          <a:p>
            <a:r>
              <a:rPr lang="fr-FR" dirty="0">
                <a:hlinkClick r:id="rId2"/>
              </a:rPr>
              <a:t>http://www.dysmoitout.org/pratique/documents/conduites_face_dyslexie_apedys.pdf</a:t>
            </a:r>
            <a:r>
              <a:rPr lang="fr-FR" dirty="0"/>
              <a:t> </a:t>
            </a:r>
          </a:p>
        </p:txBody>
      </p:sp>
    </p:spTree>
    <p:extLst>
      <p:ext uri="{BB962C8B-B14F-4D97-AF65-F5344CB8AC3E}">
        <p14:creationId xmlns:p14="http://schemas.microsoft.com/office/powerpoint/2010/main" val="1535653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8030340" y="6053227"/>
            <a:ext cx="3320140" cy="369332"/>
          </a:xfrm>
          <a:prstGeom prst="rect">
            <a:avLst/>
          </a:prstGeom>
        </p:spPr>
        <p:txBody>
          <a:bodyPr wrap="none">
            <a:spAutoFit/>
          </a:bodyPr>
          <a:lstStyle/>
          <a:p>
            <a:r>
              <a:rPr lang="fr-FR" dirty="0">
                <a:hlinkClick r:id="rId2"/>
              </a:rPr>
              <a:t>http://www.larbradys.com/</a:t>
            </a:r>
            <a:r>
              <a:rPr lang="fr-FR" dirty="0"/>
              <a:t> </a:t>
            </a:r>
          </a:p>
        </p:txBody>
      </p:sp>
      <p:pic>
        <p:nvPicPr>
          <p:cNvPr id="9" name="Image 8"/>
          <p:cNvPicPr>
            <a:picLocks noChangeAspect="1"/>
          </p:cNvPicPr>
          <p:nvPr/>
        </p:nvPicPr>
        <p:blipFill rotWithShape="1">
          <a:blip r:embed="rId3"/>
          <a:srcRect l="20469" t="23320" r="23593" b="14141"/>
          <a:stretch/>
        </p:blipFill>
        <p:spPr>
          <a:xfrm>
            <a:off x="3230934" y="1766421"/>
            <a:ext cx="6819900" cy="4286806"/>
          </a:xfrm>
          <a:prstGeom prst="rect">
            <a:avLst/>
          </a:prstGeom>
        </p:spPr>
      </p:pic>
    </p:spTree>
    <p:extLst>
      <p:ext uri="{BB962C8B-B14F-4D97-AF65-F5344CB8AC3E}">
        <p14:creationId xmlns:p14="http://schemas.microsoft.com/office/powerpoint/2010/main" val="1049625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2. Adaptations</a:t>
            </a:r>
            <a:endParaRPr lang="fr-FR" dirty="0"/>
          </a:p>
        </p:txBody>
      </p:sp>
      <p:sp>
        <p:nvSpPr>
          <p:cNvPr id="6" name="Rectangle 3"/>
          <p:cNvSpPr txBox="1">
            <a:spLocks noChangeArrowheads="1"/>
          </p:cNvSpPr>
          <p:nvPr/>
        </p:nvSpPr>
        <p:spPr>
          <a:xfrm>
            <a:off x="1229157" y="2371003"/>
            <a:ext cx="10367097" cy="43068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385763" indent="-385763">
              <a:lnSpc>
                <a:spcPct val="90000"/>
              </a:lnSpc>
            </a:pPr>
            <a:r>
              <a:rPr lang="fr-FR" altLang="fr-FR" sz="3600" dirty="0"/>
              <a:t>Adapter son message: lire lentement les consignes, fournir peu d’informations à la fois…</a:t>
            </a:r>
          </a:p>
          <a:p>
            <a:pPr marL="385763" indent="-385763">
              <a:lnSpc>
                <a:spcPct val="90000"/>
              </a:lnSpc>
            </a:pPr>
            <a:r>
              <a:rPr lang="fr-FR" altLang="fr-FR" sz="3600" dirty="0"/>
              <a:t>Donner un texte photocopié pour les leçons à apprendre</a:t>
            </a:r>
          </a:p>
          <a:p>
            <a:pPr marL="385763" indent="-385763">
              <a:lnSpc>
                <a:spcPct val="90000"/>
              </a:lnSpc>
            </a:pPr>
            <a:r>
              <a:rPr lang="fr-FR" altLang="fr-FR" sz="3600" dirty="0"/>
              <a:t>Ne pas pénaliser les fautes d’orthographe</a:t>
            </a:r>
          </a:p>
          <a:p>
            <a:pPr marL="385763" indent="-385763">
              <a:lnSpc>
                <a:spcPct val="90000"/>
              </a:lnSpc>
            </a:pPr>
            <a:r>
              <a:rPr lang="fr-FR" altLang="fr-FR" sz="3600" dirty="0"/>
              <a:t>Éviter la lecture à voix haute…</a:t>
            </a:r>
          </a:p>
        </p:txBody>
      </p:sp>
    </p:spTree>
    <p:extLst>
      <p:ext uri="{BB962C8B-B14F-4D97-AF65-F5344CB8AC3E}">
        <p14:creationId xmlns:p14="http://schemas.microsoft.com/office/powerpoint/2010/main" val="302272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lstStyle/>
          <a:p>
            <a:endParaRPr lang="fr-FR" dirty="0"/>
          </a:p>
        </p:txBody>
      </p:sp>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2. Adaptations</a:t>
            </a:r>
            <a:endParaRPr lang="fr-FR" dirty="0"/>
          </a:p>
        </p:txBody>
      </p:sp>
      <p:pic>
        <p:nvPicPr>
          <p:cNvPr id="2" name="Image 1"/>
          <p:cNvPicPr>
            <a:picLocks noChangeAspect="1"/>
          </p:cNvPicPr>
          <p:nvPr/>
        </p:nvPicPr>
        <p:blipFill>
          <a:blip r:embed="rId3"/>
          <a:stretch>
            <a:fillRect/>
          </a:stretch>
        </p:blipFill>
        <p:spPr>
          <a:xfrm>
            <a:off x="4060652" y="472036"/>
            <a:ext cx="8131348" cy="5376041"/>
          </a:xfrm>
          <a:prstGeom prst="rect">
            <a:avLst/>
          </a:prstGeom>
        </p:spPr>
      </p:pic>
    </p:spTree>
    <p:extLst>
      <p:ext uri="{BB962C8B-B14F-4D97-AF65-F5344CB8AC3E}">
        <p14:creationId xmlns:p14="http://schemas.microsoft.com/office/powerpoint/2010/main" val="137634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8" name="Espace réservé du contenu 4"/>
          <p:cNvSpPr>
            <a:spLocks noGrp="1"/>
          </p:cNvSpPr>
          <p:nvPr>
            <p:ph sz="half" idx="1"/>
          </p:nvPr>
        </p:nvSpPr>
        <p:spPr>
          <a:xfrm>
            <a:off x="344557" y="2236306"/>
            <a:ext cx="1708161" cy="4186253"/>
          </a:xfrm>
        </p:spPr>
        <p:txBody>
          <a:bodyPr>
            <a:normAutofit/>
          </a:bodyPr>
          <a:lstStyle/>
          <a:p>
            <a:pPr algn="ctr">
              <a:buNone/>
            </a:pPr>
            <a:r>
              <a:rPr lang="fr-FR" sz="1200" dirty="0"/>
              <a:t>Plan</a:t>
            </a:r>
          </a:p>
          <a:p>
            <a:pPr marL="0" indent="0">
              <a:buNone/>
            </a:pPr>
            <a:r>
              <a:rPr lang="fr-FR" sz="1200" b="1" dirty="0"/>
              <a:t>I. Définitions</a:t>
            </a:r>
            <a:endParaRPr lang="fr-FR" sz="1200" dirty="0"/>
          </a:p>
          <a:p>
            <a:pPr marL="0" indent="0">
              <a:buNone/>
            </a:pPr>
            <a:r>
              <a:rPr lang="fr-FR" sz="1200" b="1" dirty="0"/>
              <a:t>2. Adaptations</a:t>
            </a:r>
            <a:endParaRPr lang="fr-FR" sz="1200" dirty="0"/>
          </a:p>
          <a:p>
            <a:pPr>
              <a:buNone/>
            </a:pP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a:hlinkClick r:id="rId2" action="ppaction://hlinkfile"/>
          </p:cNvPr>
          <p:cNvPicPr>
            <a:picLocks noChangeAspect="1"/>
          </p:cNvPicPr>
          <p:nvPr/>
        </p:nvPicPr>
        <p:blipFill>
          <a:blip r:embed="rId3"/>
          <a:stretch>
            <a:fillRect/>
          </a:stretch>
        </p:blipFill>
        <p:spPr>
          <a:xfrm>
            <a:off x="3951734" y="452718"/>
            <a:ext cx="6099100" cy="4811644"/>
          </a:xfrm>
          <a:prstGeom prst="rect">
            <a:avLst/>
          </a:prstGeom>
        </p:spPr>
      </p:pic>
      <p:sp>
        <p:nvSpPr>
          <p:cNvPr id="5" name="Rectangle 4"/>
          <p:cNvSpPr/>
          <p:nvPr/>
        </p:nvSpPr>
        <p:spPr>
          <a:xfrm>
            <a:off x="4914084" y="5737205"/>
            <a:ext cx="3583032" cy="369332"/>
          </a:xfrm>
          <a:prstGeom prst="rect">
            <a:avLst/>
          </a:prstGeom>
        </p:spPr>
        <p:txBody>
          <a:bodyPr wrap="none">
            <a:spAutoFit/>
          </a:bodyPr>
          <a:lstStyle/>
          <a:p>
            <a:r>
              <a:rPr lang="fr-FR" dirty="0"/>
              <a:t>https://youtu.be/87Ny_XYBczg</a:t>
            </a:r>
          </a:p>
        </p:txBody>
      </p:sp>
    </p:spTree>
    <p:extLst>
      <p:ext uri="{BB962C8B-B14F-4D97-AF65-F5344CB8AC3E}">
        <p14:creationId xmlns:p14="http://schemas.microsoft.com/office/powerpoint/2010/main" val="1792109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lstStyle/>
          <a:p>
            <a:endParaRPr lang="fr-FR" dirty="0"/>
          </a:p>
        </p:txBody>
      </p:sp>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2. Adaptations</a:t>
            </a:r>
            <a:endParaRPr lang="fr-FR" dirty="0"/>
          </a:p>
        </p:txBody>
      </p:sp>
      <p:pic>
        <p:nvPicPr>
          <p:cNvPr id="4" name="Image 3"/>
          <p:cNvPicPr>
            <a:picLocks noChangeAspect="1"/>
          </p:cNvPicPr>
          <p:nvPr/>
        </p:nvPicPr>
        <p:blipFill>
          <a:blip r:embed="rId3"/>
          <a:stretch>
            <a:fillRect/>
          </a:stretch>
        </p:blipFill>
        <p:spPr>
          <a:xfrm>
            <a:off x="3819957" y="156725"/>
            <a:ext cx="8261684" cy="6385964"/>
          </a:xfrm>
          <a:prstGeom prst="rect">
            <a:avLst/>
          </a:prstGeom>
        </p:spPr>
      </p:pic>
    </p:spTree>
    <p:extLst>
      <p:ext uri="{BB962C8B-B14F-4D97-AF65-F5344CB8AC3E}">
        <p14:creationId xmlns:p14="http://schemas.microsoft.com/office/powerpoint/2010/main" val="3174414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557754" y="5878597"/>
            <a:ext cx="8457783" cy="843046"/>
          </a:xfrm>
        </p:spPr>
        <p:txBody>
          <a:bodyPr/>
          <a:lstStyle/>
          <a:p>
            <a:r>
              <a:rPr lang="fr-FR" dirty="0">
                <a:hlinkClick r:id="rId3"/>
              </a:rPr>
              <a:t>http://www.cross-plus-a.com/fr/balabolka.htm</a:t>
            </a:r>
            <a:r>
              <a:rPr lang="fr-FR" dirty="0"/>
              <a:t> </a:t>
            </a:r>
          </a:p>
        </p:txBody>
      </p:sp>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2. Adaptations</a:t>
            </a:r>
            <a:endParaRPr lang="fr-FR" dirty="0"/>
          </a:p>
        </p:txBody>
      </p:sp>
      <p:pic>
        <p:nvPicPr>
          <p:cNvPr id="2" name="Image 1"/>
          <p:cNvPicPr>
            <a:picLocks noChangeAspect="1"/>
          </p:cNvPicPr>
          <p:nvPr/>
        </p:nvPicPr>
        <p:blipFill rotWithShape="1">
          <a:blip r:embed="rId4"/>
          <a:srcRect l="5314" r="1918"/>
          <a:stretch/>
        </p:blipFill>
        <p:spPr>
          <a:xfrm>
            <a:off x="4058653" y="472036"/>
            <a:ext cx="7764379" cy="4816760"/>
          </a:xfrm>
          <a:prstGeom prst="rect">
            <a:avLst/>
          </a:prstGeom>
        </p:spPr>
      </p:pic>
    </p:spTree>
    <p:extLst>
      <p:ext uri="{BB962C8B-B14F-4D97-AF65-F5344CB8AC3E}">
        <p14:creationId xmlns:p14="http://schemas.microsoft.com/office/powerpoint/2010/main" val="1638809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2. Adaptations</a:t>
            </a:r>
            <a:endParaRPr lang="fr-FR" dirty="0"/>
          </a:p>
        </p:txBody>
      </p:sp>
      <p:sp>
        <p:nvSpPr>
          <p:cNvPr id="4" name="Espace réservé du contenu 3"/>
          <p:cNvSpPr>
            <a:spLocks noGrp="1"/>
          </p:cNvSpPr>
          <p:nvPr>
            <p:ph sz="half" idx="1"/>
          </p:nvPr>
        </p:nvSpPr>
        <p:spPr>
          <a:xfrm>
            <a:off x="574674" y="5314950"/>
            <a:ext cx="11088688" cy="979488"/>
          </a:xfrm>
        </p:spPr>
        <p:txBody>
          <a:bodyPr>
            <a:normAutofit lnSpcReduction="10000"/>
          </a:bodyPr>
          <a:lstStyle/>
          <a:p>
            <a:r>
              <a:rPr lang="fr-FR" dirty="0" err="1"/>
              <a:t>Framakey</a:t>
            </a:r>
            <a:r>
              <a:rPr lang="fr-FR" dirty="0"/>
              <a:t> </a:t>
            </a:r>
          </a:p>
          <a:p>
            <a:r>
              <a:rPr lang="fr-FR" dirty="0">
                <a:hlinkClick r:id="rId3"/>
              </a:rPr>
              <a:t>http://blog.ac-versailles.fr/ressourcesdysgarches/index.php/post/17/12/2012/FRAMAKEY-DYS%2C-bo%C3%AEte-%C3%A0-outils-pour-utilisateurs-nomades%21%21</a:t>
            </a:r>
            <a:r>
              <a:rPr lang="fr-FR" dirty="0"/>
              <a:t> </a:t>
            </a:r>
          </a:p>
          <a:p>
            <a:endParaRPr lang="fr-FR" dirty="0"/>
          </a:p>
        </p:txBody>
      </p:sp>
      <p:pic>
        <p:nvPicPr>
          <p:cNvPr id="2" name="Image 1"/>
          <p:cNvPicPr>
            <a:picLocks noChangeAspect="1"/>
          </p:cNvPicPr>
          <p:nvPr/>
        </p:nvPicPr>
        <p:blipFill>
          <a:blip r:embed="rId4"/>
          <a:stretch>
            <a:fillRect/>
          </a:stretch>
        </p:blipFill>
        <p:spPr>
          <a:xfrm>
            <a:off x="5420270" y="257175"/>
            <a:ext cx="5862092" cy="5057775"/>
          </a:xfrm>
          <a:prstGeom prst="rect">
            <a:avLst/>
          </a:prstGeom>
        </p:spPr>
      </p:pic>
    </p:spTree>
    <p:extLst>
      <p:ext uri="{BB962C8B-B14F-4D97-AF65-F5344CB8AC3E}">
        <p14:creationId xmlns:p14="http://schemas.microsoft.com/office/powerpoint/2010/main" val="1653842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2. Adaptations</a:t>
            </a:r>
            <a:endParaRPr lang="fr-FR" dirty="0"/>
          </a:p>
        </p:txBody>
      </p:sp>
      <p:sp>
        <p:nvSpPr>
          <p:cNvPr id="4" name="Espace réservé du contenu 3"/>
          <p:cNvSpPr>
            <a:spLocks noGrp="1"/>
          </p:cNvSpPr>
          <p:nvPr>
            <p:ph sz="half" idx="1"/>
          </p:nvPr>
        </p:nvSpPr>
        <p:spPr>
          <a:xfrm>
            <a:off x="2631775" y="2533900"/>
            <a:ext cx="5963586" cy="4195763"/>
          </a:xfrm>
        </p:spPr>
        <p:txBody>
          <a:bodyPr/>
          <a:lstStyle/>
          <a:p>
            <a:r>
              <a:rPr lang="fr-FR" sz="3600" dirty="0"/>
              <a:t>Augmenter l’espace </a:t>
            </a:r>
          </a:p>
          <a:p>
            <a:pPr lvl="1"/>
            <a:r>
              <a:rPr lang="fr-FR" sz="3600" dirty="0"/>
              <a:t>Entre    les    mots</a:t>
            </a:r>
          </a:p>
          <a:p>
            <a:pPr lvl="1"/>
            <a:r>
              <a:rPr lang="fr-FR" sz="3600" dirty="0"/>
              <a:t>Entre les lettres</a:t>
            </a:r>
          </a:p>
          <a:p>
            <a:r>
              <a:rPr lang="fr-FR" sz="3600" dirty="0" err="1">
                <a:highlight>
                  <a:srgbClr val="00FF00"/>
                </a:highlight>
              </a:rPr>
              <a:t>Surlinger</a:t>
            </a:r>
            <a:endParaRPr lang="fr-FR" sz="3600" dirty="0">
              <a:highlight>
                <a:srgbClr val="00FF00"/>
              </a:highlight>
            </a:endParaRPr>
          </a:p>
          <a:p>
            <a:endParaRPr lang="fr-FR" dirty="0"/>
          </a:p>
          <a:p>
            <a:endParaRPr lang="fr-FR" dirty="0"/>
          </a:p>
        </p:txBody>
      </p:sp>
      <p:sp>
        <p:nvSpPr>
          <p:cNvPr id="2" name="Rectangle 1"/>
          <p:cNvSpPr/>
          <p:nvPr/>
        </p:nvSpPr>
        <p:spPr>
          <a:xfrm>
            <a:off x="5703905" y="802969"/>
            <a:ext cx="2301106" cy="646331"/>
          </a:xfrm>
          <a:prstGeom prst="rect">
            <a:avLst/>
          </a:prstGeom>
        </p:spPr>
        <p:txBody>
          <a:bodyPr wrap="square">
            <a:spAutoFit/>
          </a:bodyPr>
          <a:lstStyle/>
          <a:p>
            <a:r>
              <a:rPr lang="fr-FR" sz="3600" dirty="0"/>
              <a:t>Word</a:t>
            </a:r>
          </a:p>
        </p:txBody>
      </p:sp>
    </p:spTree>
    <p:extLst>
      <p:ext uri="{BB962C8B-B14F-4D97-AF65-F5344CB8AC3E}">
        <p14:creationId xmlns:p14="http://schemas.microsoft.com/office/powerpoint/2010/main" val="1262206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848" y="324381"/>
            <a:ext cx="10487110" cy="1400530"/>
          </a:xfrm>
        </p:spPr>
        <p:txBody>
          <a:bodyPr/>
          <a:lstStyle/>
          <a:p>
            <a:r>
              <a:rPr lang="fr-FR" b="1" i="1" dirty="0"/>
              <a:t>Aider les dyslexiques en e s p a ç a n t les lettres</a:t>
            </a:r>
            <a:br>
              <a:rPr lang="fr-FR" b="1" dirty="0"/>
            </a:br>
            <a:endParaRPr lang="fr-FR" dirty="0"/>
          </a:p>
        </p:txBody>
      </p:sp>
      <p:sp>
        <p:nvSpPr>
          <p:cNvPr id="3" name="Espace réservé du contenu 2"/>
          <p:cNvSpPr>
            <a:spLocks noGrp="1"/>
          </p:cNvSpPr>
          <p:nvPr>
            <p:ph sz="half" idx="1"/>
          </p:nvPr>
        </p:nvSpPr>
        <p:spPr>
          <a:xfrm>
            <a:off x="404038" y="2060575"/>
            <a:ext cx="2785730" cy="4195763"/>
          </a:xfrm>
        </p:spPr>
        <p:txBody>
          <a:bodyPr/>
          <a:lstStyle/>
          <a:p>
            <a:r>
              <a:rPr lang="fr-FR" dirty="0">
                <a:hlinkClick r:id="rId2"/>
              </a:rPr>
              <a:t>http://moncerveaualecole.com/aider-les-dyslexiques-en-e-s-p-a-c-a-n-t-les-lettres/</a:t>
            </a:r>
            <a:r>
              <a:rPr lang="fr-FR" dirty="0"/>
              <a:t> </a:t>
            </a:r>
          </a:p>
        </p:txBody>
      </p:sp>
      <p:pic>
        <p:nvPicPr>
          <p:cNvPr id="5" name="Espace réservé du contenu 4"/>
          <p:cNvPicPr>
            <a:picLocks noGrp="1" noChangeAspect="1"/>
          </p:cNvPicPr>
          <p:nvPr>
            <p:ph sz="half" idx="2"/>
          </p:nvPr>
        </p:nvPicPr>
        <p:blipFill>
          <a:blip r:embed="rId3"/>
          <a:stretch>
            <a:fillRect/>
          </a:stretch>
        </p:blipFill>
        <p:spPr>
          <a:xfrm>
            <a:off x="3573400" y="1338223"/>
            <a:ext cx="8618600" cy="5519777"/>
          </a:xfrm>
          <a:prstGeom prst="rect">
            <a:avLst/>
          </a:prstGeom>
        </p:spPr>
      </p:pic>
    </p:spTree>
    <p:extLst>
      <p:ext uri="{BB962C8B-B14F-4D97-AF65-F5344CB8AC3E}">
        <p14:creationId xmlns:p14="http://schemas.microsoft.com/office/powerpoint/2010/main" val="1635387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2. Adaptations</a:t>
            </a:r>
            <a:endParaRPr lang="fr-FR" dirty="0"/>
          </a:p>
        </p:txBody>
      </p:sp>
      <p:sp>
        <p:nvSpPr>
          <p:cNvPr id="2" name="Espace réservé du contenu 1"/>
          <p:cNvSpPr>
            <a:spLocks noGrp="1"/>
          </p:cNvSpPr>
          <p:nvPr>
            <p:ph sz="half" idx="1"/>
          </p:nvPr>
        </p:nvSpPr>
        <p:spPr>
          <a:xfrm>
            <a:off x="4888503" y="397155"/>
            <a:ext cx="4396339" cy="559775"/>
          </a:xfrm>
        </p:spPr>
        <p:txBody>
          <a:bodyPr>
            <a:noAutofit/>
          </a:bodyPr>
          <a:lstStyle/>
          <a:p>
            <a:pPr marL="0" indent="0">
              <a:buNone/>
            </a:pPr>
            <a:r>
              <a:rPr lang="fr-FR" sz="3200" dirty="0"/>
              <a:t>DYS VOCAL</a:t>
            </a:r>
          </a:p>
        </p:txBody>
      </p:sp>
      <p:pic>
        <p:nvPicPr>
          <p:cNvPr id="3" name="Image 2"/>
          <p:cNvPicPr>
            <a:picLocks noChangeAspect="1"/>
          </p:cNvPicPr>
          <p:nvPr/>
        </p:nvPicPr>
        <p:blipFill>
          <a:blip r:embed="rId3"/>
          <a:stretch>
            <a:fillRect/>
          </a:stretch>
        </p:blipFill>
        <p:spPr>
          <a:xfrm>
            <a:off x="4450390" y="1751013"/>
            <a:ext cx="6991350" cy="4505325"/>
          </a:xfrm>
          <a:prstGeom prst="rect">
            <a:avLst/>
          </a:prstGeom>
        </p:spPr>
      </p:pic>
      <p:sp>
        <p:nvSpPr>
          <p:cNvPr id="6" name="Rectangle 5"/>
          <p:cNvSpPr/>
          <p:nvPr/>
        </p:nvSpPr>
        <p:spPr>
          <a:xfrm>
            <a:off x="716609" y="3308130"/>
            <a:ext cx="3204760" cy="367055"/>
          </a:xfrm>
          <a:prstGeom prst="rect">
            <a:avLst/>
          </a:prstGeom>
        </p:spPr>
        <p:txBody>
          <a:bodyPr wrap="square">
            <a:spAutoFit/>
          </a:bodyPr>
          <a:lstStyle/>
          <a:p>
            <a:r>
              <a:rPr lang="fr-FR" dirty="0">
                <a:hlinkClick r:id="rId4"/>
              </a:rPr>
              <a:t>http://www.dyslogiciel.fr/</a:t>
            </a:r>
            <a:r>
              <a:rPr lang="fr-FR" dirty="0"/>
              <a:t> </a:t>
            </a:r>
          </a:p>
        </p:txBody>
      </p:sp>
    </p:spTree>
    <p:extLst>
      <p:ext uri="{BB962C8B-B14F-4D97-AF65-F5344CB8AC3E}">
        <p14:creationId xmlns:p14="http://schemas.microsoft.com/office/powerpoint/2010/main" val="1666436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2. Adaptations</a:t>
            </a:r>
            <a:endParaRPr lang="fr-FR" dirty="0"/>
          </a:p>
        </p:txBody>
      </p:sp>
      <p:sp>
        <p:nvSpPr>
          <p:cNvPr id="2" name="Espace réservé du contenu 1"/>
          <p:cNvSpPr>
            <a:spLocks noGrp="1"/>
          </p:cNvSpPr>
          <p:nvPr>
            <p:ph sz="half" idx="1"/>
          </p:nvPr>
        </p:nvSpPr>
        <p:spPr>
          <a:xfrm>
            <a:off x="4888503" y="397155"/>
            <a:ext cx="4396339" cy="559775"/>
          </a:xfrm>
        </p:spPr>
        <p:txBody>
          <a:bodyPr>
            <a:noAutofit/>
          </a:bodyPr>
          <a:lstStyle/>
          <a:p>
            <a:pPr marL="0" indent="0">
              <a:buNone/>
            </a:pPr>
            <a:r>
              <a:rPr lang="fr-FR" sz="3200" dirty="0"/>
              <a:t>DYS VOCAL</a:t>
            </a:r>
          </a:p>
        </p:txBody>
      </p:sp>
      <p:sp>
        <p:nvSpPr>
          <p:cNvPr id="6" name="Rectangle 5"/>
          <p:cNvSpPr/>
          <p:nvPr/>
        </p:nvSpPr>
        <p:spPr>
          <a:xfrm>
            <a:off x="30827" y="6221451"/>
            <a:ext cx="3017173" cy="369332"/>
          </a:xfrm>
          <a:prstGeom prst="rect">
            <a:avLst/>
          </a:prstGeom>
        </p:spPr>
        <p:txBody>
          <a:bodyPr wrap="none">
            <a:spAutoFit/>
          </a:bodyPr>
          <a:lstStyle/>
          <a:p>
            <a:r>
              <a:rPr lang="fr-FR" dirty="0"/>
              <a:t>http://www.dyslogiciel.fr/</a:t>
            </a:r>
          </a:p>
        </p:txBody>
      </p:sp>
      <p:sp>
        <p:nvSpPr>
          <p:cNvPr id="4" name="Rectangle 3"/>
          <p:cNvSpPr/>
          <p:nvPr/>
        </p:nvSpPr>
        <p:spPr>
          <a:xfrm>
            <a:off x="446568" y="1527858"/>
            <a:ext cx="11334307" cy="4370427"/>
          </a:xfrm>
          <a:prstGeom prst="rect">
            <a:avLst/>
          </a:prstGeom>
        </p:spPr>
        <p:txBody>
          <a:bodyPr wrap="square">
            <a:spAutoFit/>
          </a:bodyPr>
          <a:lstStyle/>
          <a:p>
            <a:pPr algn="ctr"/>
            <a:r>
              <a:rPr lang="fr-FR" u="sng" dirty="0">
                <a:latin typeface="arial" panose="020B0604020202020204" pitchFamily="34" charset="0"/>
              </a:rPr>
              <a:t>3 modules</a:t>
            </a:r>
            <a:r>
              <a:rPr lang="fr-FR" dirty="0"/>
              <a:t>:</a:t>
            </a:r>
          </a:p>
          <a:p>
            <a:r>
              <a:rPr lang="fr-FR" dirty="0"/>
              <a:t> </a:t>
            </a:r>
            <a:endParaRPr lang="fr-FR" b="1" dirty="0"/>
          </a:p>
          <a:p>
            <a:pPr>
              <a:buFont typeface="Arial" panose="020B0604020202020204" pitchFamily="34" charset="0"/>
              <a:buChar char="•"/>
            </a:pPr>
            <a:r>
              <a:rPr lang="fr-FR" sz="2000" b="1" dirty="0" err="1">
                <a:latin typeface="arial" panose="020B0604020202020204" pitchFamily="34" charset="0"/>
              </a:rPr>
              <a:t>Coupe-Mots</a:t>
            </a:r>
            <a:r>
              <a:rPr lang="fr-FR" dirty="0">
                <a:latin typeface="arial" panose="020B0604020202020204" pitchFamily="34" charset="0"/>
              </a:rPr>
              <a:t>, un logiciel de mise en forme du texte permettant de</a:t>
            </a:r>
            <a:r>
              <a:rPr lang="fr-FR" i="1" dirty="0">
                <a:latin typeface="arial" panose="020B0604020202020204" pitchFamily="34" charset="0"/>
              </a:rPr>
              <a:t> </a:t>
            </a:r>
            <a:r>
              <a:rPr lang="fr-FR" dirty="0">
                <a:latin typeface="arial" panose="020B0604020202020204" pitchFamily="34" charset="0"/>
              </a:rPr>
              <a:t>faciliter la lecture ( </a:t>
            </a:r>
            <a:r>
              <a:rPr lang="fr-FR" b="1" dirty="0">
                <a:latin typeface="arial" panose="020B0604020202020204" pitchFamily="34" charset="0"/>
              </a:rPr>
              <a:t>coupure syllabique</a:t>
            </a:r>
            <a:r>
              <a:rPr lang="fr-FR" dirty="0">
                <a:latin typeface="arial" panose="020B0604020202020204" pitchFamily="34" charset="0"/>
              </a:rPr>
              <a:t> des mots, espacement des mots et caractères, mise en évidence des sons complexes )</a:t>
            </a:r>
            <a:endParaRPr lang="fr-FR" b="1" dirty="0"/>
          </a:p>
          <a:p>
            <a:r>
              <a:rPr lang="fr-FR" dirty="0">
                <a:latin typeface="arial" panose="020B0604020202020204" pitchFamily="34" charset="0"/>
              </a:rPr>
              <a:t> </a:t>
            </a:r>
            <a:endParaRPr lang="fr-FR" b="1" dirty="0"/>
          </a:p>
          <a:p>
            <a:pPr>
              <a:buFont typeface="Arial" panose="020B0604020202020204" pitchFamily="34" charset="0"/>
              <a:buChar char="•"/>
            </a:pPr>
            <a:r>
              <a:rPr lang="fr-FR" sz="2000" b="1" dirty="0" err="1">
                <a:latin typeface="arial" panose="020B0604020202020204" pitchFamily="34" charset="0"/>
              </a:rPr>
              <a:t>SDVocal</a:t>
            </a:r>
            <a:r>
              <a:rPr lang="fr-FR" dirty="0">
                <a:latin typeface="arial" panose="020B0604020202020204" pitchFamily="34" charset="0"/>
              </a:rPr>
              <a:t>, un logiciel de lecture par </a:t>
            </a:r>
            <a:r>
              <a:rPr lang="fr-FR" b="1" dirty="0">
                <a:latin typeface="arial" panose="020B0604020202020204" pitchFamily="34" charset="0"/>
              </a:rPr>
              <a:t>synthèse vocale</a:t>
            </a:r>
            <a:r>
              <a:rPr lang="fr-FR" dirty="0">
                <a:latin typeface="arial" panose="020B0604020202020204" pitchFamily="34" charset="0"/>
              </a:rPr>
              <a:t> capable de lire à l'aide d'une voix de synthèse un texte dans toute application ( éditeur, page web , mail ) . Ce logiciel dispose également d'un module de  reconnaissance vocale permettant de dicter un texte, celui-ci s'écrivant alors directement dans l'application choisie . L'éditeur de </a:t>
            </a:r>
            <a:r>
              <a:rPr lang="fr-FR" dirty="0" err="1">
                <a:latin typeface="arial" panose="020B0604020202020204" pitchFamily="34" charset="0"/>
              </a:rPr>
              <a:t>SDVocal</a:t>
            </a:r>
            <a:r>
              <a:rPr lang="fr-FR" dirty="0">
                <a:latin typeface="arial" panose="020B0604020202020204" pitchFamily="34" charset="0"/>
              </a:rPr>
              <a:t> dispose également du retour vocal de la saisie clavier.</a:t>
            </a:r>
            <a:endParaRPr lang="fr-FR" b="1" dirty="0"/>
          </a:p>
          <a:p>
            <a:r>
              <a:rPr lang="fr-FR" dirty="0">
                <a:latin typeface="arial" panose="020B0604020202020204" pitchFamily="34" charset="0"/>
              </a:rPr>
              <a:t> </a:t>
            </a:r>
            <a:endParaRPr lang="fr-FR" b="1" dirty="0"/>
          </a:p>
          <a:p>
            <a:pPr>
              <a:buFont typeface="Arial" panose="020B0604020202020204" pitchFamily="34" charset="0"/>
              <a:buChar char="•"/>
            </a:pPr>
            <a:r>
              <a:rPr lang="fr-FR" dirty="0">
                <a:latin typeface="arial" panose="020B0604020202020204" pitchFamily="34" charset="0"/>
              </a:rPr>
              <a:t>Un logiciel de </a:t>
            </a:r>
            <a:r>
              <a:rPr lang="fr-FR" sz="2000" b="1" dirty="0">
                <a:latin typeface="arial" panose="020B0604020202020204" pitchFamily="34" charset="0"/>
              </a:rPr>
              <a:t>reconnaissance vocale</a:t>
            </a:r>
            <a:r>
              <a:rPr lang="fr-FR" sz="2000" dirty="0">
                <a:latin typeface="arial" panose="020B0604020202020204" pitchFamily="34" charset="0"/>
              </a:rPr>
              <a:t> </a:t>
            </a:r>
            <a:r>
              <a:rPr lang="fr-FR" dirty="0">
                <a:latin typeface="arial" panose="020B0604020202020204" pitchFamily="34" charset="0"/>
              </a:rPr>
              <a:t>permettant de dicter un texte et/ou d'exécuter des commandes </a:t>
            </a:r>
            <a:r>
              <a:rPr lang="fr-FR" dirty="0" err="1">
                <a:latin typeface="arial" panose="020B0604020202020204" pitchFamily="34" charset="0"/>
              </a:rPr>
              <a:t>windows</a:t>
            </a:r>
            <a:r>
              <a:rPr lang="fr-FR" dirty="0">
                <a:latin typeface="arial" panose="020B0604020202020204" pitchFamily="34" charset="0"/>
              </a:rPr>
              <a:t> à la voix complète ce module. </a:t>
            </a:r>
            <a:endParaRPr lang="fr-FR" b="1" dirty="0"/>
          </a:p>
          <a:p>
            <a:r>
              <a:rPr lang="fr-FR" dirty="0">
                <a:latin typeface="arial" panose="020B0604020202020204" pitchFamily="34" charset="0"/>
              </a:rPr>
              <a:t> </a:t>
            </a:r>
            <a:endParaRPr lang="fr-FR" b="1" dirty="0"/>
          </a:p>
          <a:p>
            <a:pPr>
              <a:buFont typeface="Arial" panose="020B0604020202020204" pitchFamily="34" charset="0"/>
              <a:buChar char="•"/>
            </a:pPr>
            <a:r>
              <a:rPr lang="fr-FR" sz="2000" b="1" dirty="0" err="1">
                <a:latin typeface="arial" panose="020B0604020202020204" pitchFamily="34" charset="0"/>
              </a:rPr>
              <a:t>ScribeDico</a:t>
            </a:r>
            <a:r>
              <a:rPr lang="fr-FR" dirty="0">
                <a:latin typeface="arial" panose="020B0604020202020204" pitchFamily="34" charset="0"/>
              </a:rPr>
              <a:t>, un logiciel permettant de faciliter la saisie au clavier en complétant automatiquement les mots à partir des premiers caractères saisis. Retour vocal de la saisie clavier .</a:t>
            </a:r>
            <a:r>
              <a:rPr lang="fr-FR" b="1" dirty="0"/>
              <a:t> </a:t>
            </a:r>
            <a:endParaRPr lang="fr-FR" b="1" dirty="0">
              <a:effectLst/>
            </a:endParaRPr>
          </a:p>
        </p:txBody>
      </p:sp>
    </p:spTree>
    <p:extLst>
      <p:ext uri="{BB962C8B-B14F-4D97-AF65-F5344CB8AC3E}">
        <p14:creationId xmlns:p14="http://schemas.microsoft.com/office/powerpoint/2010/main" val="349034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half" idx="1"/>
          </p:nvPr>
        </p:nvPicPr>
        <p:blipFill>
          <a:blip r:embed="rId2"/>
          <a:stretch>
            <a:fillRect/>
          </a:stretch>
        </p:blipFill>
        <p:spPr>
          <a:xfrm>
            <a:off x="3910263" y="633046"/>
            <a:ext cx="8133329" cy="5943600"/>
          </a:xfrm>
          <a:prstGeom prst="rect">
            <a:avLst/>
          </a:prstGeom>
        </p:spPr>
      </p:pic>
      <p:sp>
        <p:nvSpPr>
          <p:cNvPr id="5" name="Titre 3"/>
          <p:cNvSpPr txBox="1">
            <a:spLocks/>
          </p:cNvSpPr>
          <p:nvPr/>
        </p:nvSpPr>
        <p:spPr>
          <a:xfrm>
            <a:off x="1" y="472036"/>
            <a:ext cx="8595360"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La dyslexie</a:t>
            </a:r>
            <a:br>
              <a:rPr lang="fr-FR" b="1" dirty="0"/>
            </a:br>
            <a:r>
              <a:rPr lang="fr-FR" b="1" dirty="0"/>
              <a:t>2. Adaptations</a:t>
            </a:r>
            <a:endParaRPr lang="fr-FR" dirty="0"/>
          </a:p>
        </p:txBody>
      </p:sp>
    </p:spTree>
    <p:extLst>
      <p:ext uri="{BB962C8B-B14F-4D97-AF65-F5344CB8AC3E}">
        <p14:creationId xmlns:p14="http://schemas.microsoft.com/office/powerpoint/2010/main" val="2926400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6" name="Image 5"/>
          <p:cNvPicPr>
            <a:picLocks noChangeAspect="1"/>
          </p:cNvPicPr>
          <p:nvPr/>
        </p:nvPicPr>
        <p:blipFill>
          <a:blip r:embed="rId2"/>
          <a:stretch>
            <a:fillRect/>
          </a:stretch>
        </p:blipFill>
        <p:spPr>
          <a:xfrm>
            <a:off x="442273" y="1853248"/>
            <a:ext cx="11334750" cy="3486150"/>
          </a:xfrm>
          <a:prstGeom prst="rect">
            <a:avLst/>
          </a:prstGeom>
        </p:spPr>
      </p:pic>
      <p:sp>
        <p:nvSpPr>
          <p:cNvPr id="3" name="Rectangle 2"/>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3638786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430900" y="2085975"/>
            <a:ext cx="11497560" cy="2799924"/>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385151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8" name="Espace réservé du contenu 4"/>
          <p:cNvSpPr>
            <a:spLocks noGrp="1"/>
          </p:cNvSpPr>
          <p:nvPr>
            <p:ph sz="half" idx="1"/>
          </p:nvPr>
        </p:nvSpPr>
        <p:spPr>
          <a:xfrm>
            <a:off x="344557" y="2236306"/>
            <a:ext cx="1708161" cy="4186253"/>
          </a:xfrm>
        </p:spPr>
        <p:txBody>
          <a:bodyPr>
            <a:normAutofit/>
          </a:bodyPr>
          <a:lstStyle/>
          <a:p>
            <a:pPr algn="ctr">
              <a:buNone/>
            </a:pPr>
            <a:r>
              <a:rPr lang="fr-FR" sz="1200" dirty="0"/>
              <a:t>Plan</a:t>
            </a:r>
          </a:p>
          <a:p>
            <a:pPr marL="0" indent="0">
              <a:buNone/>
            </a:pPr>
            <a:r>
              <a:rPr lang="fr-FR" sz="1200" b="1" dirty="0"/>
              <a:t>I. Définitions</a:t>
            </a:r>
            <a:endParaRPr lang="fr-FR" sz="1200" dirty="0"/>
          </a:p>
          <a:p>
            <a:pPr marL="0" indent="0">
              <a:buNone/>
            </a:pPr>
            <a:r>
              <a:rPr lang="fr-FR" sz="1200" b="1" dirty="0"/>
              <a:t>2. Adaptations</a:t>
            </a:r>
            <a:endParaRPr lang="fr-FR" sz="1200" dirty="0"/>
          </a:p>
          <a:p>
            <a:pPr>
              <a:buNone/>
            </a:pP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7" name="Image 6"/>
          <p:cNvPicPr>
            <a:picLocks noChangeAspect="1"/>
          </p:cNvPicPr>
          <p:nvPr/>
        </p:nvPicPr>
        <p:blipFill>
          <a:blip r:embed="rId2"/>
          <a:stretch>
            <a:fillRect/>
          </a:stretch>
        </p:blipFill>
        <p:spPr>
          <a:xfrm>
            <a:off x="9344579" y="141002"/>
            <a:ext cx="2784111" cy="1712246"/>
          </a:xfrm>
          <a:prstGeom prst="rect">
            <a:avLst/>
          </a:prstGeom>
        </p:spPr>
      </p:pic>
      <p:pic>
        <p:nvPicPr>
          <p:cNvPr id="10" name="Image 9"/>
          <p:cNvPicPr>
            <a:picLocks noChangeAspect="1"/>
          </p:cNvPicPr>
          <p:nvPr/>
        </p:nvPicPr>
        <p:blipFill>
          <a:blip r:embed="rId3"/>
          <a:stretch>
            <a:fillRect/>
          </a:stretch>
        </p:blipFill>
        <p:spPr>
          <a:xfrm>
            <a:off x="1752600" y="1853248"/>
            <a:ext cx="9067800" cy="4438650"/>
          </a:xfrm>
          <a:prstGeom prst="rect">
            <a:avLst/>
          </a:prstGeom>
        </p:spPr>
      </p:pic>
      <p:sp>
        <p:nvSpPr>
          <p:cNvPr id="11" name="Rectangle 10"/>
          <p:cNvSpPr/>
          <p:nvPr/>
        </p:nvSpPr>
        <p:spPr>
          <a:xfrm>
            <a:off x="190500" y="6291898"/>
            <a:ext cx="11677650" cy="369332"/>
          </a:xfrm>
          <a:prstGeom prst="rect">
            <a:avLst/>
          </a:prstGeom>
        </p:spPr>
        <p:txBody>
          <a:bodyPr wrap="square">
            <a:spAutoFit/>
          </a:bodyPr>
          <a:lstStyle/>
          <a:p>
            <a:r>
              <a:rPr lang="fr-FR" dirty="0">
                <a:hlinkClick r:id="rId4"/>
              </a:rPr>
              <a:t>http://www.ffdys.com/documentation/documents-a-telecharger/histoires2comprendre-les-dys.htm</a:t>
            </a:r>
            <a:r>
              <a:rPr lang="fr-FR" dirty="0"/>
              <a:t> </a:t>
            </a:r>
          </a:p>
        </p:txBody>
      </p:sp>
    </p:spTree>
    <p:extLst>
      <p:ext uri="{BB962C8B-B14F-4D97-AF65-F5344CB8AC3E}">
        <p14:creationId xmlns:p14="http://schemas.microsoft.com/office/powerpoint/2010/main" val="2292916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646111" y="1853248"/>
            <a:ext cx="10381280" cy="4130426"/>
          </a:xfrm>
          <a:prstGeom prst="rect">
            <a:avLst/>
          </a:prstGeom>
        </p:spPr>
      </p:pic>
      <p:sp>
        <p:nvSpPr>
          <p:cNvPr id="5" name="Rectangle 4"/>
          <p:cNvSpPr/>
          <p:nvPr/>
        </p:nvSpPr>
        <p:spPr>
          <a:xfrm>
            <a:off x="867103" y="6253175"/>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2720523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595312" y="2333625"/>
            <a:ext cx="11001375" cy="2190750"/>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25603063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581025" y="1766887"/>
            <a:ext cx="11029950" cy="3324225"/>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905520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566737" y="2038350"/>
            <a:ext cx="11058525" cy="2781300"/>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2786032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628650" y="1976437"/>
            <a:ext cx="10934700" cy="2905125"/>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1782967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509587" y="2433637"/>
            <a:ext cx="11172825" cy="1990725"/>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1474976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533400" y="1952625"/>
            <a:ext cx="11125200" cy="2952750"/>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4280528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130009" y="2795587"/>
            <a:ext cx="11932810" cy="1366980"/>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2199733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548966" y="1727366"/>
            <a:ext cx="11039475" cy="4276725"/>
          </a:xfrm>
          <a:prstGeom prst="rect">
            <a:avLst/>
          </a:prstGeom>
        </p:spPr>
      </p:pic>
      <p:sp>
        <p:nvSpPr>
          <p:cNvPr id="5" name="Rectangle 4"/>
          <p:cNvSpPr/>
          <p:nvPr/>
        </p:nvSpPr>
        <p:spPr>
          <a:xfrm>
            <a:off x="1008992" y="6283801"/>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1240356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561975" y="2101756"/>
            <a:ext cx="11393902" cy="2194020"/>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86882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8" name="Espace réservé du contenu 4"/>
          <p:cNvSpPr>
            <a:spLocks noGrp="1"/>
          </p:cNvSpPr>
          <p:nvPr>
            <p:ph sz="half" idx="1"/>
          </p:nvPr>
        </p:nvSpPr>
        <p:spPr>
          <a:xfrm>
            <a:off x="344557" y="2236306"/>
            <a:ext cx="1708161" cy="4186253"/>
          </a:xfrm>
        </p:spPr>
        <p:txBody>
          <a:bodyPr>
            <a:normAutofit/>
          </a:bodyPr>
          <a:lstStyle/>
          <a:p>
            <a:pPr algn="ctr">
              <a:buNone/>
            </a:pPr>
            <a:r>
              <a:rPr lang="fr-FR" sz="1200" dirty="0"/>
              <a:t>Plan</a:t>
            </a:r>
          </a:p>
          <a:p>
            <a:pPr marL="0" indent="0">
              <a:buNone/>
            </a:pPr>
            <a:r>
              <a:rPr lang="fr-FR" sz="1200" b="1" dirty="0"/>
              <a:t>I. Définitions</a:t>
            </a:r>
            <a:endParaRPr lang="fr-FR" sz="1200" dirty="0"/>
          </a:p>
          <a:p>
            <a:pPr marL="0" indent="0">
              <a:buNone/>
            </a:pPr>
            <a:r>
              <a:rPr lang="fr-FR" sz="1200" b="1" dirty="0"/>
              <a:t>2. Adaptations</a:t>
            </a:r>
            <a:endParaRPr lang="fr-FR" sz="1200" dirty="0"/>
          </a:p>
          <a:p>
            <a:pPr>
              <a:buNone/>
            </a:pP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7" name="Image 6"/>
          <p:cNvPicPr>
            <a:picLocks noChangeAspect="1"/>
          </p:cNvPicPr>
          <p:nvPr/>
        </p:nvPicPr>
        <p:blipFill>
          <a:blip r:embed="rId2"/>
          <a:stretch>
            <a:fillRect/>
          </a:stretch>
        </p:blipFill>
        <p:spPr>
          <a:xfrm>
            <a:off x="9163050" y="209516"/>
            <a:ext cx="2784111" cy="1712246"/>
          </a:xfrm>
          <a:prstGeom prst="rect">
            <a:avLst/>
          </a:prstGeom>
        </p:spPr>
      </p:pic>
      <p:pic>
        <p:nvPicPr>
          <p:cNvPr id="9" name="Image 8"/>
          <p:cNvPicPr>
            <a:picLocks noChangeAspect="1"/>
          </p:cNvPicPr>
          <p:nvPr/>
        </p:nvPicPr>
        <p:blipFill>
          <a:blip r:embed="rId3"/>
          <a:stretch>
            <a:fillRect/>
          </a:stretch>
        </p:blipFill>
        <p:spPr>
          <a:xfrm>
            <a:off x="1807879" y="2011611"/>
            <a:ext cx="10139282" cy="4410948"/>
          </a:xfrm>
          <a:prstGeom prst="rect">
            <a:avLst/>
          </a:prstGeom>
        </p:spPr>
      </p:pic>
    </p:spTree>
    <p:extLst>
      <p:ext uri="{BB962C8B-B14F-4D97-AF65-F5344CB8AC3E}">
        <p14:creationId xmlns:p14="http://schemas.microsoft.com/office/powerpoint/2010/main" val="3931050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538162" y="1876425"/>
            <a:ext cx="11115675" cy="3337020"/>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26324783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595312" y="2169994"/>
            <a:ext cx="11367723" cy="1965278"/>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1638546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571500" y="1853248"/>
            <a:ext cx="11049000" cy="2661602"/>
          </a:xfrm>
          <a:prstGeom prst="rect">
            <a:avLst/>
          </a:prstGeom>
        </p:spPr>
      </p:pic>
      <p:sp>
        <p:nvSpPr>
          <p:cNvPr id="5" name="Rectangle 4"/>
          <p:cNvSpPr/>
          <p:nvPr/>
        </p:nvSpPr>
        <p:spPr>
          <a:xfrm>
            <a:off x="867103" y="5738677"/>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141055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ZoneTexte 2"/>
          <p:cNvSpPr txBox="1"/>
          <p:nvPr/>
        </p:nvSpPr>
        <p:spPr>
          <a:xfrm>
            <a:off x="5486400" y="750627"/>
            <a:ext cx="4148919" cy="369332"/>
          </a:xfrm>
          <a:prstGeom prst="rect">
            <a:avLst/>
          </a:prstGeom>
          <a:noFill/>
        </p:spPr>
        <p:txBody>
          <a:bodyPr wrap="square" rtlCol="0">
            <a:spAutoFit/>
          </a:bodyPr>
          <a:lstStyle/>
          <a:p>
            <a:r>
              <a:rPr lang="fr-FR" dirty="0"/>
              <a:t>Apprentissage des leçons 1/2</a:t>
            </a:r>
          </a:p>
        </p:txBody>
      </p:sp>
      <p:pic>
        <p:nvPicPr>
          <p:cNvPr id="5" name="Image 4"/>
          <p:cNvPicPr>
            <a:picLocks noChangeAspect="1"/>
          </p:cNvPicPr>
          <p:nvPr/>
        </p:nvPicPr>
        <p:blipFill>
          <a:blip r:embed="rId2"/>
          <a:stretch>
            <a:fillRect/>
          </a:stretch>
        </p:blipFill>
        <p:spPr>
          <a:xfrm>
            <a:off x="366073" y="1853248"/>
            <a:ext cx="11487150" cy="3762375"/>
          </a:xfrm>
          <a:prstGeom prst="rect">
            <a:avLst/>
          </a:prstGeom>
        </p:spPr>
      </p:pic>
      <p:sp>
        <p:nvSpPr>
          <p:cNvPr id="6" name="Rectangle 5"/>
          <p:cNvSpPr/>
          <p:nvPr/>
        </p:nvSpPr>
        <p:spPr>
          <a:xfrm>
            <a:off x="819807" y="5979580"/>
            <a:ext cx="10909920" cy="369332"/>
          </a:xfrm>
          <a:prstGeom prst="rect">
            <a:avLst/>
          </a:prstGeom>
        </p:spPr>
        <p:txBody>
          <a:bodyPr wrap="square">
            <a:spAutoFit/>
          </a:bodyPr>
          <a:lstStyle/>
          <a:p>
            <a:r>
              <a:rPr lang="fr-FR" dirty="0">
                <a:hlinkClick r:id="rId3"/>
              </a:rPr>
              <a:t>http://www.dysmoitout.org/pratique/documents/conduites_face_dyslexie_apedys.pdf</a:t>
            </a:r>
            <a:r>
              <a:rPr lang="fr-FR" dirty="0"/>
              <a:t> </a:t>
            </a:r>
          </a:p>
        </p:txBody>
      </p:sp>
    </p:spTree>
    <p:extLst>
      <p:ext uri="{BB962C8B-B14F-4D97-AF65-F5344CB8AC3E}">
        <p14:creationId xmlns:p14="http://schemas.microsoft.com/office/powerpoint/2010/main" val="39727527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2. Adaptations</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ZoneTexte 2"/>
          <p:cNvSpPr txBox="1"/>
          <p:nvPr/>
        </p:nvSpPr>
        <p:spPr>
          <a:xfrm>
            <a:off x="5486400" y="750627"/>
            <a:ext cx="4148919" cy="369332"/>
          </a:xfrm>
          <a:prstGeom prst="rect">
            <a:avLst/>
          </a:prstGeom>
          <a:noFill/>
        </p:spPr>
        <p:txBody>
          <a:bodyPr wrap="square" rtlCol="0">
            <a:spAutoFit/>
          </a:bodyPr>
          <a:lstStyle/>
          <a:p>
            <a:r>
              <a:rPr lang="fr-FR" dirty="0"/>
              <a:t>Apprentissage des leçons 2/2</a:t>
            </a:r>
          </a:p>
        </p:txBody>
      </p:sp>
      <p:pic>
        <p:nvPicPr>
          <p:cNvPr id="5" name="Image 4"/>
          <p:cNvPicPr>
            <a:picLocks noChangeAspect="1"/>
          </p:cNvPicPr>
          <p:nvPr/>
        </p:nvPicPr>
        <p:blipFill>
          <a:blip r:embed="rId2"/>
          <a:stretch>
            <a:fillRect/>
          </a:stretch>
        </p:blipFill>
        <p:spPr>
          <a:xfrm>
            <a:off x="385762" y="2143125"/>
            <a:ext cx="11420475" cy="2571750"/>
          </a:xfrm>
          <a:prstGeom prst="rect">
            <a:avLst/>
          </a:prstGeom>
        </p:spPr>
      </p:pic>
    </p:spTree>
    <p:extLst>
      <p:ext uri="{BB962C8B-B14F-4D97-AF65-F5344CB8AC3E}">
        <p14:creationId xmlns:p14="http://schemas.microsoft.com/office/powerpoint/2010/main" val="211323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7" name="Image 6"/>
          <p:cNvPicPr>
            <a:picLocks noChangeAspect="1"/>
          </p:cNvPicPr>
          <p:nvPr/>
        </p:nvPicPr>
        <p:blipFill>
          <a:blip r:embed="rId2"/>
          <a:stretch>
            <a:fillRect/>
          </a:stretch>
        </p:blipFill>
        <p:spPr>
          <a:xfrm>
            <a:off x="9163050" y="209516"/>
            <a:ext cx="2784111" cy="1712246"/>
          </a:xfrm>
          <a:prstGeom prst="rect">
            <a:avLst/>
          </a:prstGeom>
        </p:spPr>
      </p:pic>
      <p:pic>
        <p:nvPicPr>
          <p:cNvPr id="3" name="Image 2"/>
          <p:cNvPicPr>
            <a:picLocks noChangeAspect="1"/>
          </p:cNvPicPr>
          <p:nvPr/>
        </p:nvPicPr>
        <p:blipFill>
          <a:blip r:embed="rId3"/>
          <a:stretch>
            <a:fillRect/>
          </a:stretch>
        </p:blipFill>
        <p:spPr>
          <a:xfrm>
            <a:off x="1807879" y="2096450"/>
            <a:ext cx="10139282" cy="4179982"/>
          </a:xfrm>
          <a:prstGeom prst="rect">
            <a:avLst/>
          </a:prstGeom>
        </p:spPr>
      </p:pic>
      <p:sp>
        <p:nvSpPr>
          <p:cNvPr id="5" name="Espace réservé du contenu 4"/>
          <p:cNvSpPr>
            <a:spLocks noGrp="1"/>
          </p:cNvSpPr>
          <p:nvPr>
            <p:ph sz="half" idx="1"/>
          </p:nvPr>
        </p:nvSpPr>
        <p:spPr/>
        <p:txBody>
          <a:bodyPr/>
          <a:lstStyle/>
          <a:p>
            <a:endParaRPr lang="fr-FR"/>
          </a:p>
        </p:txBody>
      </p:sp>
    </p:spTree>
    <p:extLst>
      <p:ext uri="{BB962C8B-B14F-4D97-AF65-F5344CB8AC3E}">
        <p14:creationId xmlns:p14="http://schemas.microsoft.com/office/powerpoint/2010/main" val="408976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Rectangle 3"/>
          <p:cNvSpPr txBox="1">
            <a:spLocks noChangeArrowheads="1"/>
          </p:cNvSpPr>
          <p:nvPr/>
        </p:nvSpPr>
        <p:spPr>
          <a:xfrm>
            <a:off x="2867065" y="1988821"/>
            <a:ext cx="8510587" cy="4114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lnSpc>
                <a:spcPct val="90000"/>
              </a:lnSpc>
              <a:buNone/>
            </a:pPr>
            <a:r>
              <a:rPr lang="fr-FR" altLang="fr-FR" sz="4800" dirty="0"/>
              <a:t>Ne pas (ou peu) savoir lire = vivre un échec</a:t>
            </a:r>
          </a:p>
        </p:txBody>
      </p:sp>
      <p:sp>
        <p:nvSpPr>
          <p:cNvPr id="10" name="Rectangle 1"/>
          <p:cNvSpPr>
            <a:spLocks noChangeArrowheads="1"/>
          </p:cNvSpPr>
          <p:nvPr/>
        </p:nvSpPr>
        <p:spPr bwMode="auto">
          <a:xfrm>
            <a:off x="9134053" y="3445936"/>
            <a:ext cx="1833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dirty="0"/>
              <a:t>Carine Royer</a:t>
            </a:r>
          </a:p>
        </p:txBody>
      </p:sp>
    </p:spTree>
    <p:extLst>
      <p:ext uri="{BB962C8B-B14F-4D97-AF65-F5344CB8AC3E}">
        <p14:creationId xmlns:p14="http://schemas.microsoft.com/office/powerpoint/2010/main" val="48172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La dyslexie</a:t>
            </a:r>
            <a:br>
              <a:rPr lang="fr-FR" b="1" dirty="0"/>
            </a:br>
            <a:r>
              <a:rPr lang="fr-FR" b="1" dirty="0"/>
              <a:t>1. Définition</a:t>
            </a:r>
            <a:endParaRPr lang="fr-FR" dirty="0"/>
          </a:p>
        </p:txBody>
      </p:sp>
      <p:sp>
        <p:nvSpPr>
          <p:cNvPr id="2" name="Rectangle 1"/>
          <p:cNvSpPr>
            <a:spLocks noChangeArrowheads="1"/>
          </p:cNvSpPr>
          <p:nvPr/>
        </p:nvSpPr>
        <p:spPr bwMode="auto">
          <a:xfrm>
            <a:off x="2052718" y="4336675"/>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2052717" y="2360769"/>
            <a:ext cx="8604773" cy="3046988"/>
          </a:xfrm>
          <a:prstGeom prst="rect">
            <a:avLst/>
          </a:prstGeom>
        </p:spPr>
        <p:txBody>
          <a:bodyPr wrap="square">
            <a:spAutoFit/>
          </a:bodyPr>
          <a:lstStyle/>
          <a:p>
            <a:r>
              <a:rPr lang="fr-FR" sz="3200" b="1" dirty="0">
                <a:latin typeface="Arial" panose="020B0604020202020204" pitchFamily="34" charset="0"/>
              </a:rPr>
              <a:t>L’ erreur </a:t>
            </a:r>
            <a:r>
              <a:rPr lang="fr-FR" sz="3200" dirty="0">
                <a:latin typeface="Arial" panose="020B0604020202020204" pitchFamily="34" charset="0"/>
              </a:rPr>
              <a:t>est presque toujours incomprise par l’enfant car jugée «bête», «illogique». Elle sera psychologiquement tellement gênante que l’élève la mettra au «rebut» sans chercher à la comprendre, donc sans possibilité de lutter contre elle.</a:t>
            </a:r>
            <a:endParaRPr lang="fr-FR" sz="3200" dirty="0">
              <a:effectLst/>
              <a:latin typeface="Arial" panose="020B0604020202020204" pitchFamily="34" charset="0"/>
            </a:endParaRPr>
          </a:p>
        </p:txBody>
      </p:sp>
    </p:spTree>
    <p:extLst>
      <p:ext uri="{BB962C8B-B14F-4D97-AF65-F5344CB8AC3E}">
        <p14:creationId xmlns:p14="http://schemas.microsoft.com/office/powerpoint/2010/main" val="9476706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2649</TotalTime>
  <Words>1674</Words>
  <Application>Microsoft Office PowerPoint</Application>
  <PresentationFormat>Grand écran</PresentationFormat>
  <Paragraphs>314</Paragraphs>
  <Slides>64</Slides>
  <Notes>22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64</vt:i4>
      </vt:variant>
    </vt:vector>
  </HeadingPairs>
  <TitlesOfParts>
    <vt:vector size="76" baseType="lpstr">
      <vt:lpstr>ＭＳ Ｐゴシック</vt:lpstr>
      <vt:lpstr>arial</vt:lpstr>
      <vt:lpstr>arial</vt:lpstr>
      <vt:lpstr>Calibri</vt:lpstr>
      <vt:lpstr>Century Gothic</vt:lpstr>
      <vt:lpstr>Lucida Grande</vt:lpstr>
      <vt:lpstr>OpenDyslexic</vt:lpstr>
      <vt:lpstr>Symbol</vt:lpstr>
      <vt:lpstr>Times New Roman</vt:lpstr>
      <vt:lpstr>Wingdings</vt:lpstr>
      <vt:lpstr>Wingdings 3</vt:lpstr>
      <vt:lpstr>Ion</vt:lpstr>
      <vt:lpstr>La dyslexie</vt:lpstr>
      <vt:lpstr>La dyslexie 1. Définition</vt:lpstr>
      <vt:lpstr>Présentation PowerPoint</vt:lpstr>
      <vt:lpstr>La dyslexie 1. Définition</vt:lpstr>
      <vt:lpstr>La dyslexie 1. Définition</vt:lpstr>
      <vt:lpstr>La dyslexie 1. Définition</vt:lpstr>
      <vt:lpstr>La dyslexie 1. Définition</vt:lpstr>
      <vt:lpstr>La dyslexie 1. Définition</vt:lpstr>
      <vt:lpstr>La dyslexie 1. Définition</vt:lpstr>
      <vt:lpstr>Présentation PowerPoint</vt:lpstr>
      <vt:lpstr>Présentation PowerPoint</vt:lpstr>
      <vt:lpstr>La dyslexie 1. Définition</vt:lpstr>
      <vt:lpstr>La dyslexie 1. Définition</vt:lpstr>
      <vt:lpstr>La dyslexie 1. Définition</vt:lpstr>
      <vt:lpstr>La dyslexie 1. Définition</vt:lpstr>
      <vt:lpstr>La dyslexie 1. Définition</vt:lpstr>
      <vt:lpstr>La dyslexie 1. Définition</vt:lpstr>
      <vt:lpstr>La dyslexie 1. Définition</vt:lpstr>
      <vt:lpstr>La dyslexie 1. Définition</vt:lpstr>
      <vt:lpstr>La dyslexie 1. Définition</vt:lpstr>
      <vt:lpstr>La dyslexie 2. Adaptations</vt:lpstr>
      <vt:lpstr>La dyslexie 1. Définition</vt:lpstr>
      <vt:lpstr>La dyslexie 1. Définition</vt:lpstr>
      <vt:lpstr>La dyslexie 1. Définition</vt:lpstr>
      <vt:lpstr>La dyslexie 1. Définition</vt:lpstr>
      <vt:lpstr>La dyslexie 1. Définition</vt:lpstr>
      <vt:lpstr>La dyslexie 1. Définition</vt:lpstr>
      <vt:lpstr>La dyslexie 1. Définition</vt:lpstr>
      <vt:lpstr>La dyslexie 1. Définition</vt:lpstr>
      <vt:lpstr>La dyslexie 1. Définition</vt:lpstr>
      <vt:lpstr>Les stratégies compensatoires</vt:lpstr>
      <vt:lpstr>Prévention en maternelle (apedys)</vt:lpstr>
      <vt:lpstr>Prévention en maternelle (apedys)</vt:lpstr>
      <vt:lpstr>Prévention en maternelle (apedys)</vt:lpstr>
      <vt:lpstr>La dyslexie 2. Adaptations</vt:lpstr>
      <vt:lpstr>La dyslexie 2. Adaptations</vt:lpstr>
      <vt:lpstr>La dyslexie 2. Adaptations</vt:lpstr>
      <vt:lpstr>Présentation PowerPoint</vt:lpstr>
      <vt:lpstr>Présentation PowerPoint</vt:lpstr>
      <vt:lpstr>Présentation PowerPoint</vt:lpstr>
      <vt:lpstr>Présentation PowerPoint</vt:lpstr>
      <vt:lpstr>Présentation PowerPoint</vt:lpstr>
      <vt:lpstr>Présentation PowerPoint</vt:lpstr>
      <vt:lpstr>Aider les dyslexiques en e s p a ç a n t les lettres </vt:lpstr>
      <vt:lpstr>Présentation PowerPoint</vt:lpstr>
      <vt:lpstr>Présentation PowerPoint</vt:lpstr>
      <vt:lpstr>Présentation PowerPoint</vt:lpstr>
      <vt:lpstr>La dyslexie 2. Adaptations</vt:lpstr>
      <vt:lpstr>La dyslexie 2. Adaptations</vt:lpstr>
      <vt:lpstr>La dyslexie 2. Adaptations</vt:lpstr>
      <vt:lpstr>La dyslexie 2. Adaptations</vt:lpstr>
      <vt:lpstr>La dyslexie 2. Adaptations</vt:lpstr>
      <vt:lpstr>La dyslexie 2. Adaptations</vt:lpstr>
      <vt:lpstr>La dyslexie 2. Adaptations</vt:lpstr>
      <vt:lpstr>La dyslexie 2. Adaptations</vt:lpstr>
      <vt:lpstr>La dyslexie 2. Adaptations</vt:lpstr>
      <vt:lpstr>La dyslexie 2. Adaptations</vt:lpstr>
      <vt:lpstr>La dyslexie 2. Adaptations</vt:lpstr>
      <vt:lpstr>La dyslexie 2. Adaptations</vt:lpstr>
      <vt:lpstr>La dyslexie 2. Adaptations</vt:lpstr>
      <vt:lpstr>La dyslexie 2. Adaptations</vt:lpstr>
      <vt:lpstr>La dyslexie 2. Adaptations</vt:lpstr>
      <vt:lpstr>La dyslexie 2. Adaptations</vt:lpstr>
      <vt:lpstr>La dyslexie 2. Adaptations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dyslexie</dc:title>
  <dc:creator>Thibaut Salem</dc:creator>
  <cp:lastModifiedBy>Thibaut Salem</cp:lastModifiedBy>
  <cp:revision>111</cp:revision>
  <dcterms:created xsi:type="dcterms:W3CDTF">2016-10-28T11:00:52Z</dcterms:created>
  <dcterms:modified xsi:type="dcterms:W3CDTF">2016-11-23T19:46:26Z</dcterms:modified>
</cp:coreProperties>
</file>